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576">
          <p15:clr>
            <a:srgbClr val="000000"/>
          </p15:clr>
        </p15:guide>
        <p15:guide id="3" pos="2880">
          <p15:clr>
            <a:srgbClr val="000000"/>
          </p15:clr>
        </p15:guide>
      </p15:sldGuideLst>
    </p:ext>
    <p:ext uri="{2D200454-40CA-4A62-9FC3-DE9A4176ACB9}">
      <p15:notesGuideLst>
        <p15:guide id="1" orient="horz" pos="2196">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576"/>
        <p:guide pos="2880"/>
      </p:guideLst>
    </p:cSldViewPr>
  </p:slideViewPr>
  <p:notesViewPr>
    <p:cSldViewPr snapToGrid="0">
      <p:cViewPr varScale="1">
        <p:scale>
          <a:sx n="100" d="100"/>
          <a:sy n="100" d="100"/>
        </p:scale>
        <p:origin x="0" y="0"/>
      </p:cViewPr>
      <p:guideLst>
        <p:guide pos="2196"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8"/>
          </a:xfrm>
          <a:prstGeom prst="rect">
            <a:avLst/>
          </a:prstGeom>
          <a:noFill/>
          <a:ln>
            <a:noFill/>
          </a:ln>
        </p:spPr>
        <p:txBody>
          <a:bodyPr anchorCtr="0" anchor="t" bIns="46400" lIns="92825" spcFirstLastPara="1" rIns="92825" wrap="square" tIns="464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65138"/>
          </a:xfrm>
          <a:prstGeom prst="rect">
            <a:avLst/>
          </a:prstGeom>
          <a:noFill/>
          <a:ln>
            <a:noFill/>
          </a:ln>
        </p:spPr>
        <p:txBody>
          <a:bodyPr anchorCtr="0" anchor="t" bIns="46400" lIns="92825" spcFirstLastPara="1" rIns="92825" wrap="square" tIns="464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16425"/>
            <a:ext cx="5486400" cy="4183063"/>
          </a:xfrm>
          <a:prstGeom prst="rect">
            <a:avLst/>
          </a:prstGeom>
          <a:noFill/>
          <a:ln>
            <a:noFill/>
          </a:ln>
        </p:spPr>
        <p:txBody>
          <a:bodyPr anchorCtr="0" anchor="t" bIns="46400" lIns="92825" spcFirstLastPara="1" rIns="92825" wrap="square" tIns="464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2971800" cy="465138"/>
          </a:xfrm>
          <a:prstGeom prst="rect">
            <a:avLst/>
          </a:prstGeom>
          <a:noFill/>
          <a:ln>
            <a:noFill/>
          </a:ln>
        </p:spPr>
        <p:txBody>
          <a:bodyPr anchorCtr="0" anchor="b" bIns="46400" lIns="92825" spcFirstLastPara="1" rIns="92825" wrap="square" tIns="464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829675"/>
            <a:ext cx="2971800" cy="465138"/>
          </a:xfrm>
          <a:prstGeom prst="rect">
            <a:avLst/>
          </a:prstGeom>
          <a:noFill/>
          <a:ln>
            <a:noFill/>
          </a:ln>
        </p:spPr>
        <p:txBody>
          <a:bodyPr anchorCtr="0" anchor="b" bIns="46400" lIns="92825" spcFirstLastPara="1" rIns="92825" wrap="square" tIns="464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16425"/>
            <a:ext cx="5486400" cy="4183063"/>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85" name="Google Shape;85;p1: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388cbe659_2_36: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388cbe659_2_36: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175" name="Google Shape;175;g14388cbe659_2_36: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388cbe659_2_59: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388cbe659_2_59: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183" name="Google Shape;183;g14388cbe659_2_59: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e1fe291f6_11_0:notes"/>
          <p:cNvSpPr txBox="1"/>
          <p:nvPr>
            <p:ph idx="1" type="body"/>
          </p:nvPr>
        </p:nvSpPr>
        <p:spPr>
          <a:xfrm>
            <a:off x="685800" y="4415790"/>
            <a:ext cx="5486400" cy="418338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196" name="Google Shape;196;g13e1fe291f6_11_0:notes"/>
          <p:cNvSpPr/>
          <p:nvPr>
            <p:ph idx="2" type="sldImg"/>
          </p:nvPr>
        </p:nvSpPr>
        <p:spPr>
          <a:xfrm>
            <a:off x="1143225" y="697230"/>
            <a:ext cx="45722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e1fe291f6_0_21: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e1fe291f6_0_21: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2250">
              <a:highlight>
                <a:srgbClr val="F2F2F2"/>
              </a:highlight>
              <a:latin typeface="Arial"/>
              <a:ea typeface="Arial"/>
              <a:cs typeface="Arial"/>
              <a:sym typeface="Arial"/>
            </a:endParaRPr>
          </a:p>
        </p:txBody>
      </p:sp>
      <p:sp>
        <p:nvSpPr>
          <p:cNvPr id="221" name="Google Shape;221;g13e1fe291f6_0_21: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45036651e0_0_3: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45036651e0_0_3: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2250">
              <a:highlight>
                <a:srgbClr val="F2F2F2"/>
              </a:highlight>
              <a:latin typeface="Arial"/>
              <a:ea typeface="Arial"/>
              <a:cs typeface="Arial"/>
              <a:sym typeface="Arial"/>
            </a:endParaRPr>
          </a:p>
        </p:txBody>
      </p:sp>
      <p:sp>
        <p:nvSpPr>
          <p:cNvPr id="229" name="Google Shape;229;g145036651e0_0_3: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e1fe291f6_1_12: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e1fe291f6_1_12: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Clr>
                <a:schemeClr val="dk1"/>
              </a:buClr>
              <a:buSzPts val="1100"/>
              <a:buFont typeface="Arial"/>
              <a:buNone/>
            </a:pPr>
            <a:r>
              <a:rPr lang="en-US" sz="1400">
                <a:latin typeface="Times New Roman"/>
                <a:ea typeface="Times New Roman"/>
                <a:cs typeface="Times New Roman"/>
                <a:sym typeface="Times New Roman"/>
              </a:rPr>
              <a:t>Playbook</a:t>
            </a:r>
            <a:endParaRPr sz="14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lang="en-US" sz="1400">
                <a:latin typeface="Times New Roman"/>
                <a:ea typeface="Times New Roman"/>
                <a:cs typeface="Times New Roman"/>
                <a:sym typeface="Times New Roman"/>
              </a:rPr>
              <a:t>Enable consistent and prompt responses to failure scenarios by documenting the investigation process in playbooks. Playbooks are the predefined steps to perform to identify an issue. The results from any process step are used to determine the next steps to take until the issue is identified or escalated.</a:t>
            </a:r>
            <a:endParaRPr sz="14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lang="en-US" sz="1400">
                <a:latin typeface="Times New Roman"/>
                <a:ea typeface="Times New Roman"/>
                <a:cs typeface="Times New Roman"/>
                <a:sym typeface="Times New Roman"/>
              </a:rPr>
              <a:t>For example, you could define a playbook for network connectivity issues to an application. The initial step might be to determine if the client is able to resolve DNS for the site. The second step might be to determine if the client can reach the host of the site. If the client is able to reach the host, the next step might be to investigate the application web service. If the client is not able to reach the site, the next step might be to determine the path the client takes to the site. Each step should help isolate the source of the issue so that ultimately it can be identified and then addressed</a:t>
            </a:r>
            <a:endParaRPr sz="14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lang="en-US" sz="1400">
                <a:latin typeface="Times New Roman"/>
                <a:ea typeface="Times New Roman"/>
                <a:cs typeface="Times New Roman"/>
                <a:sym typeface="Times New Roman"/>
              </a:rPr>
              <a:t>A playbook is a unique overarching set of guides that an organization has prepared and compiled for its teams. In contrast, a runbook is a specific outline for helping with a task, bridging the differences in staff skill sets.</a:t>
            </a:r>
            <a:endParaRPr sz="1400">
              <a:latin typeface="Times New Roman"/>
              <a:ea typeface="Times New Roman"/>
              <a:cs typeface="Times New Roman"/>
              <a:sym typeface="Times New Roman"/>
            </a:endParaRPr>
          </a:p>
          <a:p>
            <a:pPr indent="0" lvl="0" marL="0" rtl="0" algn="l">
              <a:spcBef>
                <a:spcPts val="360"/>
              </a:spcBef>
              <a:spcAft>
                <a:spcPts val="0"/>
              </a:spcAft>
              <a:buNone/>
            </a:pPr>
            <a:r>
              <a:t/>
            </a:r>
            <a:endParaRPr sz="2250">
              <a:highlight>
                <a:srgbClr val="F2F2F2"/>
              </a:highlight>
              <a:latin typeface="Arial"/>
              <a:ea typeface="Arial"/>
              <a:cs typeface="Arial"/>
              <a:sym typeface="Arial"/>
            </a:endParaRPr>
          </a:p>
          <a:p>
            <a:pPr indent="0" lvl="0" marL="0" rtl="0" algn="l">
              <a:spcBef>
                <a:spcPts val="360"/>
              </a:spcBef>
              <a:spcAft>
                <a:spcPts val="0"/>
              </a:spcAft>
              <a:buNone/>
            </a:pPr>
            <a:r>
              <a:t/>
            </a:r>
            <a:endParaRPr sz="2250">
              <a:highlight>
                <a:srgbClr val="F2F2F2"/>
              </a:highlight>
              <a:latin typeface="Arial"/>
              <a:ea typeface="Arial"/>
              <a:cs typeface="Arial"/>
              <a:sym typeface="Arial"/>
            </a:endParaRPr>
          </a:p>
          <a:p>
            <a:pPr indent="0" lvl="0" marL="0" rtl="0" algn="l">
              <a:spcBef>
                <a:spcPts val="360"/>
              </a:spcBef>
              <a:spcAft>
                <a:spcPts val="0"/>
              </a:spcAft>
              <a:buNone/>
            </a:pPr>
            <a:r>
              <a:rPr lang="en-US" sz="2250">
                <a:highlight>
                  <a:srgbClr val="F2F2F2"/>
                </a:highlight>
                <a:latin typeface="Arial"/>
                <a:ea typeface="Arial"/>
                <a:cs typeface="Arial"/>
                <a:sym typeface="Arial"/>
              </a:rPr>
              <a:t>Three factors that influence the availability of your applications are fault tolerance, scalability, and recoverability</a:t>
            </a:r>
            <a:endParaRPr sz="2250">
              <a:highlight>
                <a:srgbClr val="F2F2F2"/>
              </a:highlight>
              <a:latin typeface="Arial"/>
              <a:ea typeface="Arial"/>
              <a:cs typeface="Arial"/>
              <a:sym typeface="Arial"/>
            </a:endParaRPr>
          </a:p>
        </p:txBody>
      </p:sp>
      <p:sp>
        <p:nvSpPr>
          <p:cNvPr id="237" name="Google Shape;237;g13e1fe291f6_1_12: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e1fe291f6_0_28: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e1fe291f6_0_28: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1400">
              <a:latin typeface="Times New Roman"/>
              <a:ea typeface="Times New Roman"/>
              <a:cs typeface="Times New Roman"/>
              <a:sym typeface="Times New Roman"/>
            </a:endParaRPr>
          </a:p>
        </p:txBody>
      </p:sp>
      <p:sp>
        <p:nvSpPr>
          <p:cNvPr id="245" name="Google Shape;245;g13e1fe291f6_0_28: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3ae9c3131_7_8: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43ae9c3131_7_8: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1400">
              <a:latin typeface="Times New Roman"/>
              <a:ea typeface="Times New Roman"/>
              <a:cs typeface="Times New Roman"/>
              <a:sym typeface="Times New Roman"/>
            </a:endParaRPr>
          </a:p>
        </p:txBody>
      </p:sp>
      <p:sp>
        <p:nvSpPr>
          <p:cNvPr id="254" name="Google Shape;254;g143ae9c3131_7_8: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e1fe291f6_1_21: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e1fe291f6_1_21: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1400">
              <a:latin typeface="Times New Roman"/>
              <a:ea typeface="Times New Roman"/>
              <a:cs typeface="Times New Roman"/>
              <a:sym typeface="Times New Roman"/>
            </a:endParaRPr>
          </a:p>
        </p:txBody>
      </p:sp>
      <p:sp>
        <p:nvSpPr>
          <p:cNvPr id="262" name="Google Shape;262;g13e1fe291f6_1_21: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3ae9c3131_3_49:notes"/>
          <p:cNvSpPr txBox="1"/>
          <p:nvPr>
            <p:ph idx="1" type="body"/>
          </p:nvPr>
        </p:nvSpPr>
        <p:spPr>
          <a:xfrm>
            <a:off x="685800" y="4415790"/>
            <a:ext cx="5486400" cy="4183500"/>
          </a:xfrm>
          <a:prstGeom prst="rect">
            <a:avLst/>
          </a:prstGeom>
          <a:noFill/>
          <a:ln>
            <a:noFill/>
          </a:ln>
        </p:spPr>
        <p:txBody>
          <a:bodyPr anchorCtr="0" anchor="t" bIns="46400" lIns="92825" spcFirstLastPara="1" rIns="92825" wrap="square" tIns="46400">
            <a:noAutofit/>
          </a:bodyPr>
          <a:lstStyle/>
          <a:p>
            <a:pPr indent="0" lvl="0" marL="0" rtl="0" algn="l">
              <a:lnSpc>
                <a:spcPct val="100000"/>
              </a:lnSpc>
              <a:spcBef>
                <a:spcPts val="360"/>
              </a:spcBef>
              <a:spcAft>
                <a:spcPts val="0"/>
              </a:spcAft>
              <a:buSzPts val="1400"/>
              <a:buNone/>
            </a:pPr>
            <a:r>
              <a:rPr lang="en-US"/>
              <a:t>According to our business case,  the business analysis project could be done in 3 months.  If our client wants to keep the cloud computing for future exploration, we can extend the term to 1 year.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For 3 months period, AWS could save us 42% and the total saving is $543 </a:t>
            </a:r>
            <a:endParaRPr/>
          </a:p>
          <a:p>
            <a:pPr indent="0" lvl="0" marL="0" rtl="0" algn="l">
              <a:lnSpc>
                <a:spcPct val="100000"/>
              </a:lnSpc>
              <a:spcBef>
                <a:spcPts val="360"/>
              </a:spcBef>
              <a:spcAft>
                <a:spcPts val="0"/>
              </a:spcAft>
              <a:buSzPts val="1400"/>
              <a:buNone/>
            </a:pPr>
            <a:r>
              <a:rPr lang="en-US"/>
              <a:t>For 1 year, we could join the EC2 1-Year Instance Savings Plans to save more.</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AWS’s total cost of ownership (TCO) is lower than Azure and it saves us 51% a year and the 1-year total saving is $2,441.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AWS also comes with free cloud services such as Amazon VPC, Auto Scaling, IAM, AWS Cost and Usage report and some other services are also included in the AWS free tier such as Amazon Cloud Watch and AWS KMS.</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Therefore, we decided to go with AWS cloud provider with 1TB S3 Standard Storage, and All Upfront Payment for the following specifications: vCPUs: 4, Memory: 16GB, Storage: 1TB, and General Purpose SSD.</a:t>
            </a:r>
            <a:endParaRPr/>
          </a:p>
          <a:p>
            <a:pPr indent="0" lvl="0" marL="0" rtl="0" algn="l">
              <a:lnSpc>
                <a:spcPct val="100000"/>
              </a:lnSpc>
              <a:spcBef>
                <a:spcPts val="360"/>
              </a:spcBef>
              <a:spcAft>
                <a:spcPts val="0"/>
              </a:spcAft>
              <a:buSzPts val="1400"/>
              <a:buNone/>
            </a:pPr>
            <a:r>
              <a:t/>
            </a:r>
            <a:endParaRPr/>
          </a:p>
        </p:txBody>
      </p:sp>
      <p:sp>
        <p:nvSpPr>
          <p:cNvPr id="269" name="Google Shape;269;g143ae9c3131_3_49: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16425"/>
            <a:ext cx="5486400" cy="4183063"/>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92" name="Google Shape;92;p2: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dae55c6ec_0_23:notes"/>
          <p:cNvSpPr txBox="1"/>
          <p:nvPr>
            <p:ph idx="1" type="body"/>
          </p:nvPr>
        </p:nvSpPr>
        <p:spPr>
          <a:xfrm>
            <a:off x="685800" y="4415790"/>
            <a:ext cx="5486400" cy="41835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282" name="Google Shape;282;gfdae55c6ec_0_23:notes"/>
          <p:cNvSpPr/>
          <p:nvPr>
            <p:ph idx="2" type="sldImg"/>
          </p:nvPr>
        </p:nvSpPr>
        <p:spPr>
          <a:xfrm>
            <a:off x="1143225" y="697230"/>
            <a:ext cx="45723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dae55c6ec_0_39:notes"/>
          <p:cNvSpPr txBox="1"/>
          <p:nvPr>
            <p:ph idx="1" type="body"/>
          </p:nvPr>
        </p:nvSpPr>
        <p:spPr>
          <a:xfrm>
            <a:off x="685800" y="4415790"/>
            <a:ext cx="5486400" cy="41835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295" name="Google Shape;295;gfdae55c6ec_0_39:notes"/>
          <p:cNvSpPr/>
          <p:nvPr>
            <p:ph idx="2" type="sldImg"/>
          </p:nvPr>
        </p:nvSpPr>
        <p:spPr>
          <a:xfrm>
            <a:off x="1143225" y="697230"/>
            <a:ext cx="45723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43ae9c3131_3_6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143ae9c3131_3_61:notes"/>
          <p:cNvSpPr txBox="1"/>
          <p:nvPr>
            <p:ph idx="1" type="body"/>
          </p:nvPr>
        </p:nvSpPr>
        <p:spPr>
          <a:xfrm>
            <a:off x="685800" y="4416425"/>
            <a:ext cx="5486400" cy="4183200"/>
          </a:xfrm>
          <a:prstGeom prst="rect">
            <a:avLst/>
          </a:prstGeom>
          <a:noFill/>
          <a:ln>
            <a:noFill/>
          </a:ln>
        </p:spPr>
        <p:txBody>
          <a:bodyPr anchorCtr="0" anchor="t" bIns="46400" lIns="92825" spcFirstLastPara="1" rIns="92825" wrap="square" tIns="46400">
            <a:noAutofit/>
          </a:bodyPr>
          <a:lstStyle/>
          <a:p>
            <a:pPr indent="0" lvl="0" marL="0" rtl="0" algn="l">
              <a:lnSpc>
                <a:spcPct val="100000"/>
              </a:lnSpc>
              <a:spcBef>
                <a:spcPts val="360"/>
              </a:spcBef>
              <a:spcAft>
                <a:spcPts val="0"/>
              </a:spcAft>
              <a:buSzPts val="1400"/>
              <a:buNone/>
            </a:pPr>
            <a:r>
              <a:t/>
            </a:r>
            <a:endParaRPr/>
          </a:p>
        </p:txBody>
      </p:sp>
      <p:sp>
        <p:nvSpPr>
          <p:cNvPr id="305" name="Google Shape;305;g143ae9c3131_3_61:notes"/>
          <p:cNvSpPr txBox="1"/>
          <p:nvPr>
            <p:ph idx="12" type="sldNum"/>
          </p:nvPr>
        </p:nvSpPr>
        <p:spPr>
          <a:xfrm>
            <a:off x="3884613" y="8829675"/>
            <a:ext cx="2971800" cy="465000"/>
          </a:xfrm>
          <a:prstGeom prst="rect">
            <a:avLst/>
          </a:prstGeom>
          <a:noFill/>
          <a:ln>
            <a:noFill/>
          </a:ln>
        </p:spPr>
        <p:txBody>
          <a:bodyPr anchorCtr="0" anchor="b" bIns="46400" lIns="92825" spcFirstLastPara="1" rIns="92825" wrap="square" tIns="464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388cbe659_2_93: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388cbe659_2_93: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313" name="Google Shape;313;g14388cbe659_2_93: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cf4b12fcf_0_38: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cf4b12fcf_0_38: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321" name="Google Shape;321;g13cf4b12fcf_0_38: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e1fe291f6_1_30: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e1fe291f6_1_30: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329" name="Google Shape;329;g13e1fe291f6_1_30: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cf4b12fcf_0_3: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cf4b12fcf_0_3: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rPr lang="en-US" sz="1800"/>
              <a:t>A csv file originally 4.77 GB, resized to 1.2 GB for performance and efficiency purposes.  it contains </a:t>
            </a:r>
            <a:r>
              <a:rPr lang="en-US" sz="1800"/>
              <a:t>sales record in grocery store, liquor store, and convenience store.</a:t>
            </a:r>
            <a:endParaRPr sz="1800"/>
          </a:p>
        </p:txBody>
      </p:sp>
      <p:sp>
        <p:nvSpPr>
          <p:cNvPr id="101" name="Google Shape;101;g13cf4b12fcf_0_3: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388cbe659_2_51: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388cbe659_2_51: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rPr lang="en-US"/>
              <a:t>source from </a:t>
            </a:r>
            <a:r>
              <a:rPr lang="en-US"/>
              <a:t>government</a:t>
            </a:r>
            <a:endParaRPr/>
          </a:p>
        </p:txBody>
      </p:sp>
      <p:sp>
        <p:nvSpPr>
          <p:cNvPr id="109" name="Google Shape;109;g14388cbe659_2_51: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388cbe659_2_85: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388cbe659_2_85: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118" name="Google Shape;118;g14388cbe659_2_85: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cf4b12fcf_0_10: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cf4b12fcf_0_10: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rPr lang="en-US" sz="1700"/>
              <a:t>Yilin is in charge of first stage VPC, S3, CloudWatch</a:t>
            </a:r>
            <a:endParaRPr sz="1700"/>
          </a:p>
          <a:p>
            <a:pPr indent="0" lvl="0" marL="0" rtl="0" algn="l">
              <a:spcBef>
                <a:spcPts val="360"/>
              </a:spcBef>
              <a:spcAft>
                <a:spcPts val="0"/>
              </a:spcAft>
              <a:buNone/>
            </a:pPr>
            <a:r>
              <a:rPr lang="en-US" sz="1700"/>
              <a:t>I worked on EC2, Security, RDS</a:t>
            </a:r>
            <a:endParaRPr sz="1700"/>
          </a:p>
          <a:p>
            <a:pPr indent="0" lvl="0" marL="0" rtl="0" algn="l">
              <a:spcBef>
                <a:spcPts val="360"/>
              </a:spcBef>
              <a:spcAft>
                <a:spcPts val="0"/>
              </a:spcAft>
              <a:buNone/>
            </a:pPr>
            <a:r>
              <a:rPr lang="en-US" sz="1700"/>
              <a:t>Xiangxu takes care of our final stage with Flask, SageMaker, Cost analysis.</a:t>
            </a:r>
            <a:endParaRPr sz="1700"/>
          </a:p>
        </p:txBody>
      </p:sp>
      <p:sp>
        <p:nvSpPr>
          <p:cNvPr id="127" name="Google Shape;127;g13cf4b12fcf_0_10: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cf4b12fcf_0_17: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cf4b12fcf_0_17: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sz="2250">
              <a:highlight>
                <a:srgbClr val="F2F2F2"/>
              </a:highlight>
              <a:latin typeface="Arial"/>
              <a:ea typeface="Arial"/>
              <a:cs typeface="Arial"/>
              <a:sym typeface="Arial"/>
            </a:endParaRPr>
          </a:p>
        </p:txBody>
      </p:sp>
      <p:sp>
        <p:nvSpPr>
          <p:cNvPr id="135" name="Google Shape;135;g13cf4b12fcf_0_17: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388cbe659_2_10: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388cbe659_2_10: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rPr lang="en-US"/>
              <a:t>Here is our demonstration jumping directly to S3 setup </a:t>
            </a:r>
            <a:endParaRPr/>
          </a:p>
        </p:txBody>
      </p:sp>
      <p:sp>
        <p:nvSpPr>
          <p:cNvPr id="155" name="Google Shape;155;g14388cbe659_2_10: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388cbe659_2_22: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388cbe659_2_22:notes"/>
          <p:cNvSpPr txBox="1"/>
          <p:nvPr>
            <p:ph idx="1" type="body"/>
          </p:nvPr>
        </p:nvSpPr>
        <p:spPr>
          <a:xfrm>
            <a:off x="685800" y="4416425"/>
            <a:ext cx="5486400" cy="4183200"/>
          </a:xfrm>
          <a:prstGeom prst="rect">
            <a:avLst/>
          </a:prstGeom>
        </p:spPr>
        <p:txBody>
          <a:bodyPr anchorCtr="0" anchor="t" bIns="46400" lIns="92825" spcFirstLastPara="1" rIns="92825" wrap="square" tIns="46400">
            <a:noAutofit/>
          </a:bodyPr>
          <a:lstStyle/>
          <a:p>
            <a:pPr indent="0" lvl="0" marL="0" rtl="0" algn="l">
              <a:spcBef>
                <a:spcPts val="360"/>
              </a:spcBef>
              <a:spcAft>
                <a:spcPts val="0"/>
              </a:spcAft>
              <a:buNone/>
            </a:pPr>
            <a:r>
              <a:t/>
            </a:r>
            <a:endParaRPr/>
          </a:p>
        </p:txBody>
      </p:sp>
      <p:sp>
        <p:nvSpPr>
          <p:cNvPr id="162" name="Google Shape;162;g14388cbe659_2_22:notes"/>
          <p:cNvSpPr txBox="1"/>
          <p:nvPr>
            <p:ph idx="12" type="sldNum"/>
          </p:nvPr>
        </p:nvSpPr>
        <p:spPr>
          <a:xfrm>
            <a:off x="3884613" y="8829675"/>
            <a:ext cx="2971800" cy="465000"/>
          </a:xfrm>
          <a:prstGeom prst="rect">
            <a:avLst/>
          </a:prstGeom>
        </p:spPr>
        <p:txBody>
          <a:bodyPr anchorCtr="0" anchor="b" bIns="46400" lIns="92825" spcFirstLastPara="1" rIns="92825" wrap="square" tIns="464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sp>
        <p:nvSpPr>
          <p:cNvPr id="11" name="Google Shape;11;p2"/>
          <p:cNvSpPr/>
          <p:nvPr/>
        </p:nvSpPr>
        <p:spPr>
          <a:xfrm>
            <a:off x="0" y="1257300"/>
            <a:ext cx="9144000" cy="1657200"/>
          </a:xfrm>
          <a:prstGeom prst="rect">
            <a:avLst/>
          </a:prstGeom>
          <a:solidFill>
            <a:schemeClr val="dk2">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B9E1F8"/>
              </a:solidFill>
              <a:latin typeface="Arial"/>
              <a:ea typeface="Arial"/>
              <a:cs typeface="Arial"/>
              <a:sym typeface="Arial"/>
            </a:endParaRPr>
          </a:p>
        </p:txBody>
      </p:sp>
      <p:cxnSp>
        <p:nvCxnSpPr>
          <p:cNvPr id="12" name="Google Shape;12;p2"/>
          <p:cNvCxnSpPr/>
          <p:nvPr/>
        </p:nvCxnSpPr>
        <p:spPr>
          <a:xfrm>
            <a:off x="914400" y="2228850"/>
            <a:ext cx="7315200" cy="0"/>
          </a:xfrm>
          <a:prstGeom prst="straightConnector1">
            <a:avLst/>
          </a:prstGeom>
          <a:noFill/>
          <a:ln cap="flat" cmpd="sng" w="9525">
            <a:solidFill>
              <a:srgbClr val="6CAEDF"/>
            </a:solidFill>
            <a:prstDash val="solid"/>
            <a:round/>
            <a:headEnd len="sm" w="sm" type="none"/>
            <a:tailEnd len="sm" w="sm" type="none"/>
          </a:ln>
        </p:spPr>
      </p:cxnSp>
      <p:cxnSp>
        <p:nvCxnSpPr>
          <p:cNvPr id="13" name="Google Shape;13;p2"/>
          <p:cNvCxnSpPr/>
          <p:nvPr/>
        </p:nvCxnSpPr>
        <p:spPr>
          <a:xfrm rot="10800000">
            <a:off x="5638800" y="4203137"/>
            <a:ext cx="0" cy="520200"/>
          </a:xfrm>
          <a:prstGeom prst="straightConnector1">
            <a:avLst/>
          </a:prstGeom>
          <a:noFill/>
          <a:ln cap="flat" cmpd="sng" w="9525">
            <a:solidFill>
              <a:srgbClr val="6CAEDF"/>
            </a:solidFill>
            <a:prstDash val="solid"/>
            <a:round/>
            <a:headEnd len="sm" w="sm" type="none"/>
            <a:tailEnd len="sm" w="sm" type="none"/>
          </a:ln>
        </p:spPr>
      </p:cxnSp>
      <p:pic>
        <p:nvPicPr>
          <p:cNvPr id="14" name="Google Shape;14;p2"/>
          <p:cNvPicPr preferRelativeResize="0"/>
          <p:nvPr/>
        </p:nvPicPr>
        <p:blipFill rotWithShape="1">
          <a:blip r:embed="rId2">
            <a:alphaModFix/>
          </a:blip>
          <a:srcRect b="0" l="0" r="0" t="0"/>
          <a:stretch/>
        </p:blipFill>
        <p:spPr>
          <a:xfrm>
            <a:off x="5867400" y="4229100"/>
            <a:ext cx="1975104"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2"/>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rgbClr val="B9E1F8"/>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58" name="Google Shape;58;p1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FFFFFF"/>
              </a:buClr>
              <a:buSzPts val="3200"/>
              <a:buFont typeface="Arial"/>
              <a:buNone/>
              <a:defRPr b="0" i="0" sz="3200" u="none" cap="none" strike="noStrike">
                <a:solidFill>
                  <a:srgbClr val="FFFFFF"/>
                </a:solidFill>
                <a:latin typeface="Calibri"/>
                <a:ea typeface="Calibri"/>
                <a:cs typeface="Calibri"/>
                <a:sym typeface="Calibri"/>
              </a:defRPr>
            </a:lvl1pPr>
            <a:lvl2pPr indent="-381000" lvl="1" marL="914400" marR="0" rtl="0" algn="l">
              <a:lnSpc>
                <a:spcPct val="100000"/>
              </a:lnSpc>
              <a:spcBef>
                <a:spcPts val="480"/>
              </a:spcBef>
              <a:spcAft>
                <a:spcPts val="0"/>
              </a:spcAft>
              <a:buClr>
                <a:srgbClr val="5EBEF0"/>
              </a:buClr>
              <a:buSzPts val="2400"/>
              <a:buFont typeface="Arial"/>
              <a:buChar char="–"/>
              <a:defRPr b="0" i="1" sz="2400" u="none" cap="none" strike="noStrike">
                <a:solidFill>
                  <a:srgbClr val="5EBEF0"/>
                </a:solidFill>
                <a:latin typeface="Georgia"/>
                <a:ea typeface="Georgia"/>
                <a:cs typeface="Georgia"/>
                <a:sym typeface="Georgia"/>
              </a:defRPr>
            </a:lvl2pPr>
            <a:lvl3pPr indent="-355600" lvl="2" marL="1371600" marR="0" rtl="0" algn="l">
              <a:lnSpc>
                <a:spcPct val="100000"/>
              </a:lnSpc>
              <a:spcBef>
                <a:spcPts val="400"/>
              </a:spcBef>
              <a:spcAft>
                <a:spcPts val="0"/>
              </a:spcAft>
              <a:buClr>
                <a:srgbClr val="4DA0CB"/>
              </a:buClr>
              <a:buSzPts val="2000"/>
              <a:buFont typeface="Arial"/>
              <a:buChar char="•"/>
              <a:defRPr b="0" i="0" sz="2000" u="none" cap="none" strike="noStrike">
                <a:solidFill>
                  <a:srgbClr val="4DA0CB"/>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4DA0CB"/>
              </a:buClr>
              <a:buSzPts val="1800"/>
              <a:buFont typeface="Arial"/>
              <a:buChar char="–"/>
              <a:defRPr b="0" i="0" sz="1800" u="none" cap="none" strike="noStrike">
                <a:solidFill>
                  <a:srgbClr val="4DA0CB"/>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FFFFFF"/>
              </a:buClr>
              <a:buSzPts val="3200"/>
              <a:buFont typeface="Arial"/>
              <a:buNone/>
              <a:defRPr b="0" i="0" sz="3200" u="none" cap="none" strike="noStrike">
                <a:solidFill>
                  <a:srgbClr val="FFFFFF"/>
                </a:solidFill>
                <a:latin typeface="Calibri"/>
                <a:ea typeface="Calibri"/>
                <a:cs typeface="Calibri"/>
                <a:sym typeface="Calibri"/>
              </a:defRPr>
            </a:lvl1pPr>
            <a:lvl2pPr indent="-381000" lvl="1" marL="914400" marR="0" rtl="0" algn="l">
              <a:lnSpc>
                <a:spcPct val="100000"/>
              </a:lnSpc>
              <a:spcBef>
                <a:spcPts val="480"/>
              </a:spcBef>
              <a:spcAft>
                <a:spcPts val="0"/>
              </a:spcAft>
              <a:buClr>
                <a:srgbClr val="5EBEF0"/>
              </a:buClr>
              <a:buSzPts val="2400"/>
              <a:buFont typeface="Arial"/>
              <a:buChar char="–"/>
              <a:defRPr b="0" i="1" sz="2400" u="none" cap="none" strike="noStrike">
                <a:solidFill>
                  <a:srgbClr val="5EBEF0"/>
                </a:solidFill>
                <a:latin typeface="Georgia"/>
                <a:ea typeface="Georgia"/>
                <a:cs typeface="Georgia"/>
                <a:sym typeface="Georgia"/>
              </a:defRPr>
            </a:lvl2pPr>
            <a:lvl3pPr indent="-355600" lvl="2" marL="1371600" marR="0" rtl="0" algn="l">
              <a:lnSpc>
                <a:spcPct val="100000"/>
              </a:lnSpc>
              <a:spcBef>
                <a:spcPts val="400"/>
              </a:spcBef>
              <a:spcAft>
                <a:spcPts val="0"/>
              </a:spcAft>
              <a:buClr>
                <a:srgbClr val="4DA0CB"/>
              </a:buClr>
              <a:buSzPts val="2000"/>
              <a:buFont typeface="Arial"/>
              <a:buChar char="•"/>
              <a:defRPr b="0" i="0" sz="2000" u="none" cap="none" strike="noStrike">
                <a:solidFill>
                  <a:srgbClr val="4DA0CB"/>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4DA0CB"/>
              </a:buClr>
              <a:buSzPts val="1800"/>
              <a:buFont typeface="Arial"/>
              <a:buChar char="–"/>
              <a:defRPr b="0" i="0" sz="1800" u="none" cap="none" strike="noStrike">
                <a:solidFill>
                  <a:srgbClr val="4DA0CB"/>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1" name="Google Shape;61;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2" name="Google Shape;62;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itle with Logo">
  <p:cSld name="No Title with Logo">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rgbClr val="FFFFFF"/>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68" name="Google Shape;68;p15"/>
          <p:cNvSpPr/>
          <p:nvPr>
            <p:ph idx="2" type="pic"/>
          </p:nvPr>
        </p:nvSpPr>
        <p:spPr>
          <a:xfrm>
            <a:off x="1792288" y="459581"/>
            <a:ext cx="5486400" cy="3086100"/>
          </a:xfrm>
          <a:prstGeom prst="rect">
            <a:avLst/>
          </a:prstGeom>
          <a:noFill/>
          <a:ln>
            <a:noFill/>
          </a:ln>
        </p:spPr>
      </p:sp>
      <p:sp>
        <p:nvSpPr>
          <p:cNvPr id="69" name="Google Shape;69;p15"/>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80"/>
              </a:spcBef>
              <a:spcAft>
                <a:spcPts val="0"/>
              </a:spcAft>
              <a:buClr>
                <a:srgbClr val="B9E1F8"/>
              </a:buClr>
              <a:buSzPts val="1400"/>
              <a:buFont typeface="Arial"/>
              <a:buNone/>
              <a:defRPr b="0" i="0" sz="1400" u="none" cap="none" strike="noStrike">
                <a:solidFill>
                  <a:srgbClr val="B9E1F8"/>
                </a:solidFill>
                <a:latin typeface="Cambria"/>
                <a:ea typeface="Cambria"/>
                <a:cs typeface="Cambria"/>
                <a:sym typeface="Cambria"/>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pic>
        <p:nvPicPr>
          <p:cNvPr id="70" name="Google Shape;70;p15"/>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1" name="Shape 71"/>
        <p:cNvGrpSpPr/>
        <p:nvPr/>
      </p:nvGrpSpPr>
      <p:grpSpPr>
        <a:xfrm>
          <a:off x="0" y="0"/>
          <a:ext cx="0" cy="0"/>
          <a:chOff x="0" y="0"/>
          <a:chExt cx="0" cy="0"/>
        </a:xfrm>
      </p:grpSpPr>
      <p:grpSp>
        <p:nvGrpSpPr>
          <p:cNvPr id="72" name="Google Shape;72;p16"/>
          <p:cNvGrpSpPr/>
          <p:nvPr/>
        </p:nvGrpSpPr>
        <p:grpSpPr>
          <a:xfrm>
            <a:off x="-12701" y="0"/>
            <a:ext cx="9173370" cy="5142161"/>
            <a:chOff x="-16934" y="0"/>
            <a:chExt cx="12231160" cy="6856214"/>
          </a:xfrm>
        </p:grpSpPr>
        <p:pic>
          <p:nvPicPr>
            <p:cNvPr descr="HD-PanelTitleR1.png" id="73" name="Google Shape;73;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4" name="Google Shape;74;p16"/>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75" name="Google Shape;75;p16"/>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76" name="Google Shape;76;p16"/>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77" name="Google Shape;77;p16"/>
          <p:cNvSpPr txBox="1"/>
          <p:nvPr>
            <p:ph type="ctrTitle"/>
          </p:nvPr>
        </p:nvSpPr>
        <p:spPr>
          <a:xfrm>
            <a:off x="2019299" y="1403348"/>
            <a:ext cx="5111752" cy="1136650"/>
          </a:xfrm>
          <a:prstGeom prst="rect">
            <a:avLst/>
          </a:prstGeom>
          <a:noFill/>
          <a:ln>
            <a:noFill/>
          </a:ln>
        </p:spPr>
        <p:txBody>
          <a:bodyPr anchorCtr="0" anchor="b" bIns="34275" lIns="68575" spcFirstLastPara="1" rIns="68575" wrap="square" tIns="34275">
            <a:noAutofit/>
          </a:bodyPr>
          <a:lstStyle>
            <a:lvl1pPr lvl="0" marR="0" rtl="0" algn="ctr">
              <a:lnSpc>
                <a:spcPct val="100000"/>
              </a:lnSpc>
              <a:spcBef>
                <a:spcPts val="0"/>
              </a:spcBef>
              <a:spcAft>
                <a:spcPts val="0"/>
              </a:spcAft>
              <a:buClr>
                <a:srgbClr val="262626"/>
              </a:buClr>
              <a:buSzPts val="4100"/>
              <a:buFont typeface="Garamond"/>
              <a:buChar char="●"/>
              <a:defRPr b="0" i="0" sz="4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8" name="Google Shape;78;p16"/>
          <p:cNvSpPr txBox="1"/>
          <p:nvPr>
            <p:ph idx="1" type="subTitle"/>
          </p:nvPr>
        </p:nvSpPr>
        <p:spPr>
          <a:xfrm>
            <a:off x="2019299" y="2743198"/>
            <a:ext cx="5111752" cy="990602"/>
          </a:xfrm>
          <a:prstGeom prst="rect">
            <a:avLst/>
          </a:prstGeom>
          <a:noFill/>
          <a:ln>
            <a:noFill/>
          </a:ln>
        </p:spPr>
        <p:txBody>
          <a:bodyPr anchorCtr="0" anchor="t" bIns="34275" lIns="68575" spcFirstLastPara="1" rIns="68575" wrap="square" tIns="34275">
            <a:normAutofit/>
          </a:bodyPr>
          <a:lstStyle>
            <a:lvl1pPr lvl="0" marR="0" rtl="0" algn="ctr">
              <a:lnSpc>
                <a:spcPct val="100000"/>
              </a:lnSpc>
              <a:spcBef>
                <a:spcPts val="300"/>
              </a:spcBef>
              <a:spcAft>
                <a:spcPts val="0"/>
              </a:spcAft>
              <a:buClr>
                <a:srgbClr val="000000"/>
              </a:buClr>
              <a:buSzPts val="1800"/>
              <a:buFont typeface="Arial"/>
              <a:buNone/>
              <a:defRPr b="0" i="0" sz="1600" u="none" cap="none" strike="noStrike">
                <a:solidFill>
                  <a:schemeClr val="dk1"/>
                </a:solidFill>
                <a:latin typeface="Arial"/>
                <a:ea typeface="Arial"/>
                <a:cs typeface="Arial"/>
                <a:sym typeface="Arial"/>
              </a:defRPr>
            </a:lvl1pPr>
            <a:lvl2pPr lvl="1" marR="0" rtl="0" algn="ctr">
              <a:lnSpc>
                <a:spcPct val="100000"/>
              </a:lnSpc>
              <a:spcBef>
                <a:spcPts val="500"/>
              </a:spcBef>
              <a:spcAft>
                <a:spcPts val="0"/>
              </a:spcAft>
              <a:buClr>
                <a:srgbClr val="000000"/>
              </a:buClr>
              <a:buSzPts val="1700"/>
              <a:buFont typeface="Arial"/>
              <a:buNone/>
              <a:defRPr b="0" i="0" sz="1100" u="none" cap="none" strike="noStrike">
                <a:solidFill>
                  <a:srgbClr val="888888"/>
                </a:solidFill>
                <a:latin typeface="Arial"/>
                <a:ea typeface="Arial"/>
                <a:cs typeface="Arial"/>
                <a:sym typeface="Arial"/>
              </a:defRPr>
            </a:lvl2pPr>
            <a:lvl3pPr lvl="2" marR="0" rtl="0" algn="ctr">
              <a:lnSpc>
                <a:spcPct val="100000"/>
              </a:lnSpc>
              <a:spcBef>
                <a:spcPts val="500"/>
              </a:spcBef>
              <a:spcAft>
                <a:spcPts val="0"/>
              </a:spcAft>
              <a:buClr>
                <a:srgbClr val="000000"/>
              </a:buClr>
              <a:buSzPts val="1600"/>
              <a:buFont typeface="Arial"/>
              <a:buNone/>
              <a:defRPr b="0" i="0" sz="1100" u="none" cap="none" strike="noStrike">
                <a:solidFill>
                  <a:srgbClr val="888888"/>
                </a:solidFill>
                <a:latin typeface="Arial"/>
                <a:ea typeface="Arial"/>
                <a:cs typeface="Arial"/>
                <a:sym typeface="Arial"/>
              </a:defRPr>
            </a:lvl3pPr>
            <a:lvl4pPr lvl="3" marR="0" rtl="0" algn="ctr">
              <a:lnSpc>
                <a:spcPct val="100000"/>
              </a:lnSpc>
              <a:spcBef>
                <a:spcPts val="500"/>
              </a:spcBef>
              <a:spcAft>
                <a:spcPts val="0"/>
              </a:spcAft>
              <a:buClr>
                <a:srgbClr val="000000"/>
              </a:buClr>
              <a:buSzPts val="1400"/>
              <a:buFont typeface="Arial"/>
              <a:buNone/>
              <a:defRPr b="0" i="0" sz="1100" u="none" cap="none" strike="noStrike">
                <a:solidFill>
                  <a:srgbClr val="888888"/>
                </a:solidFill>
                <a:latin typeface="Arial"/>
                <a:ea typeface="Arial"/>
                <a:cs typeface="Arial"/>
                <a:sym typeface="Arial"/>
              </a:defRPr>
            </a:lvl4pPr>
            <a:lvl5pPr lvl="4" marR="0" rtl="0" algn="ctr">
              <a:lnSpc>
                <a:spcPct val="100000"/>
              </a:lnSpc>
              <a:spcBef>
                <a:spcPts val="500"/>
              </a:spcBef>
              <a:spcAft>
                <a:spcPts val="0"/>
              </a:spcAft>
              <a:buClr>
                <a:srgbClr val="000000"/>
              </a:buClr>
              <a:buSzPts val="1200"/>
              <a:buFont typeface="Arial"/>
              <a:buNone/>
              <a:defRPr b="0" i="0" sz="1100" u="none" cap="none" strike="noStrike">
                <a:solidFill>
                  <a:srgbClr val="888888"/>
                </a:solidFill>
                <a:latin typeface="Arial"/>
                <a:ea typeface="Arial"/>
                <a:cs typeface="Arial"/>
                <a:sym typeface="Arial"/>
              </a:defRPr>
            </a:lvl5pPr>
            <a:lvl6pPr lvl="5" marR="0" rtl="0" algn="ctr">
              <a:lnSpc>
                <a:spcPct val="100000"/>
              </a:lnSpc>
              <a:spcBef>
                <a:spcPts val="500"/>
              </a:spcBef>
              <a:spcAft>
                <a:spcPts val="0"/>
              </a:spcAft>
              <a:buClr>
                <a:srgbClr val="000000"/>
              </a:buClr>
              <a:buSzPts val="1200"/>
              <a:buFont typeface="Arial"/>
              <a:buNone/>
              <a:defRPr b="0" i="0" sz="1100" u="none" cap="none" strike="noStrike">
                <a:solidFill>
                  <a:srgbClr val="888888"/>
                </a:solidFill>
                <a:latin typeface="Arial"/>
                <a:ea typeface="Arial"/>
                <a:cs typeface="Arial"/>
                <a:sym typeface="Arial"/>
              </a:defRPr>
            </a:lvl6pPr>
            <a:lvl7pPr lvl="6" marR="0" rtl="0" algn="ctr">
              <a:lnSpc>
                <a:spcPct val="100000"/>
              </a:lnSpc>
              <a:spcBef>
                <a:spcPts val="500"/>
              </a:spcBef>
              <a:spcAft>
                <a:spcPts val="0"/>
              </a:spcAft>
              <a:buClr>
                <a:srgbClr val="000000"/>
              </a:buClr>
              <a:buSzPts val="1200"/>
              <a:buFont typeface="Arial"/>
              <a:buNone/>
              <a:defRPr b="0" i="0" sz="1100" u="none" cap="none" strike="noStrike">
                <a:solidFill>
                  <a:srgbClr val="888888"/>
                </a:solidFill>
                <a:latin typeface="Arial"/>
                <a:ea typeface="Arial"/>
                <a:cs typeface="Arial"/>
                <a:sym typeface="Arial"/>
              </a:defRPr>
            </a:lvl7pPr>
            <a:lvl8pPr lvl="7" marR="0" rtl="0" algn="ctr">
              <a:lnSpc>
                <a:spcPct val="100000"/>
              </a:lnSpc>
              <a:spcBef>
                <a:spcPts val="500"/>
              </a:spcBef>
              <a:spcAft>
                <a:spcPts val="0"/>
              </a:spcAft>
              <a:buClr>
                <a:srgbClr val="000000"/>
              </a:buClr>
              <a:buSzPts val="1200"/>
              <a:buFont typeface="Arial"/>
              <a:buNone/>
              <a:defRPr b="0" i="0" sz="1100" u="none" cap="none" strike="noStrike">
                <a:solidFill>
                  <a:srgbClr val="888888"/>
                </a:solidFill>
                <a:latin typeface="Arial"/>
                <a:ea typeface="Arial"/>
                <a:cs typeface="Arial"/>
                <a:sym typeface="Arial"/>
              </a:defRPr>
            </a:lvl8pPr>
            <a:lvl9pPr lvl="8" marR="0" rtl="0" algn="ctr">
              <a:lnSpc>
                <a:spcPct val="100000"/>
              </a:lnSpc>
              <a:spcBef>
                <a:spcPts val="500"/>
              </a:spcBef>
              <a:spcAft>
                <a:spcPts val="500"/>
              </a:spcAft>
              <a:buClr>
                <a:srgbClr val="000000"/>
              </a:buClr>
              <a:buSzPts val="1200"/>
              <a:buFont typeface="Arial"/>
              <a:buNone/>
              <a:defRPr b="0" i="0" sz="1100" u="none" cap="none" strike="noStrike">
                <a:solidFill>
                  <a:srgbClr val="888888"/>
                </a:solidFill>
                <a:latin typeface="Arial"/>
                <a:ea typeface="Arial"/>
                <a:cs typeface="Arial"/>
                <a:sym typeface="Arial"/>
              </a:defRPr>
            </a:lvl9pPr>
          </a:lstStyle>
          <a:p/>
        </p:txBody>
      </p:sp>
      <p:sp>
        <p:nvSpPr>
          <p:cNvPr id="79" name="Google Shape;79;p16"/>
          <p:cNvSpPr txBox="1"/>
          <p:nvPr>
            <p:ph idx="10" type="dt"/>
          </p:nvPr>
        </p:nvSpPr>
        <p:spPr>
          <a:xfrm>
            <a:off x="5987424" y="3778247"/>
            <a:ext cx="673100" cy="20955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0" name="Google Shape;80;p16"/>
          <p:cNvSpPr txBox="1"/>
          <p:nvPr>
            <p:ph idx="11" type="ftr"/>
          </p:nvPr>
        </p:nvSpPr>
        <p:spPr>
          <a:xfrm>
            <a:off x="2019298" y="3778247"/>
            <a:ext cx="3910976" cy="20955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1" name="Google Shape;81;p16"/>
          <p:cNvSpPr txBox="1"/>
          <p:nvPr>
            <p:ph idx="12" type="sldNum"/>
          </p:nvPr>
        </p:nvSpPr>
        <p:spPr>
          <a:xfrm>
            <a:off x="6717675" y="3778247"/>
            <a:ext cx="413375" cy="20955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2" name="Google Shape;82;p16"/>
          <p:cNvCxnSpPr/>
          <p:nvPr/>
        </p:nvCxnSpPr>
        <p:spPr>
          <a:xfrm>
            <a:off x="2019299" y="2641598"/>
            <a:ext cx="511175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
        <p:nvSpPr>
          <p:cNvPr id="17" name="Google Shape;17;p3"/>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B9E1F8"/>
              </a:buClr>
              <a:buSzPts val="4400"/>
              <a:buFont typeface="Calibri"/>
              <a:buNone/>
              <a:defRPr b="0" i="0" sz="4400" u="none" cap="none" strike="noStrike">
                <a:solidFill>
                  <a:srgbClr val="B9E1F8"/>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8" name="Google Shape;18;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rgbClr val="5EBEF0"/>
              </a:buClr>
              <a:buSzPts val="2800"/>
              <a:buFont typeface="Arial"/>
              <a:buChar char="–"/>
              <a:defRPr b="0" i="0" sz="2800" u="none" cap="none" strike="noStrike">
                <a:solidFill>
                  <a:srgbClr val="5EBEF0"/>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400" u="none" cap="none" strike="noStrike">
                <a:solidFill>
                  <a:srgbClr val="6CAEDF"/>
                </a:solidFill>
                <a:latin typeface="Calibri"/>
                <a:ea typeface="Calibri"/>
                <a:cs typeface="Calibri"/>
                <a:sym typeface="Calibri"/>
              </a:defRPr>
            </a:lvl1pPr>
            <a:lvl2pPr indent="0" lvl="1" marL="0" marR="0" rtl="0" algn="l">
              <a:spcBef>
                <a:spcPts val="0"/>
              </a:spcBef>
              <a:spcAft>
                <a:spcPts val="0"/>
              </a:spcAft>
              <a:buNone/>
              <a:defRPr b="0" i="0" sz="1400" u="none" cap="none" strike="noStrike">
                <a:solidFill>
                  <a:srgbClr val="6CAEDF"/>
                </a:solidFill>
                <a:latin typeface="Calibri"/>
                <a:ea typeface="Calibri"/>
                <a:cs typeface="Calibri"/>
                <a:sym typeface="Calibri"/>
              </a:defRPr>
            </a:lvl2pPr>
            <a:lvl3pPr indent="0" lvl="2" marL="0" marR="0" rtl="0" algn="l">
              <a:spcBef>
                <a:spcPts val="0"/>
              </a:spcBef>
              <a:spcAft>
                <a:spcPts val="0"/>
              </a:spcAft>
              <a:buNone/>
              <a:defRPr b="0" i="0" sz="1400" u="none" cap="none" strike="noStrike">
                <a:solidFill>
                  <a:srgbClr val="6CAEDF"/>
                </a:solidFill>
                <a:latin typeface="Calibri"/>
                <a:ea typeface="Calibri"/>
                <a:cs typeface="Calibri"/>
                <a:sym typeface="Calibri"/>
              </a:defRPr>
            </a:lvl3pPr>
            <a:lvl4pPr indent="0" lvl="3" marL="0" marR="0" rtl="0" algn="l">
              <a:spcBef>
                <a:spcPts val="0"/>
              </a:spcBef>
              <a:spcAft>
                <a:spcPts val="0"/>
              </a:spcAft>
              <a:buNone/>
              <a:defRPr b="0" i="0" sz="1400" u="none" cap="none" strike="noStrike">
                <a:solidFill>
                  <a:srgbClr val="6CAEDF"/>
                </a:solidFill>
                <a:latin typeface="Calibri"/>
                <a:ea typeface="Calibri"/>
                <a:cs typeface="Calibri"/>
                <a:sym typeface="Calibri"/>
              </a:defRPr>
            </a:lvl4pPr>
            <a:lvl5pPr indent="0" lvl="4" marL="0" marR="0" rtl="0" algn="l">
              <a:spcBef>
                <a:spcPts val="0"/>
              </a:spcBef>
              <a:spcAft>
                <a:spcPts val="0"/>
              </a:spcAft>
              <a:buNone/>
              <a:defRPr b="0" i="0" sz="1400" u="none" cap="none" strike="noStrike">
                <a:solidFill>
                  <a:srgbClr val="6CAEDF"/>
                </a:solidFill>
                <a:latin typeface="Calibri"/>
                <a:ea typeface="Calibri"/>
                <a:cs typeface="Calibri"/>
                <a:sym typeface="Calibri"/>
              </a:defRPr>
            </a:lvl5pPr>
            <a:lvl6pPr indent="0" lvl="5" marL="0" marR="0" rtl="0" algn="l">
              <a:spcBef>
                <a:spcPts val="0"/>
              </a:spcBef>
              <a:spcAft>
                <a:spcPts val="0"/>
              </a:spcAft>
              <a:buNone/>
              <a:defRPr b="0" i="0" sz="1400" u="none" cap="none" strike="noStrike">
                <a:solidFill>
                  <a:srgbClr val="6CAEDF"/>
                </a:solidFill>
                <a:latin typeface="Calibri"/>
                <a:ea typeface="Calibri"/>
                <a:cs typeface="Calibri"/>
                <a:sym typeface="Calibri"/>
              </a:defRPr>
            </a:lvl6pPr>
            <a:lvl7pPr indent="0" lvl="6" marL="0" marR="0" rtl="0" algn="l">
              <a:spcBef>
                <a:spcPts val="0"/>
              </a:spcBef>
              <a:spcAft>
                <a:spcPts val="0"/>
              </a:spcAft>
              <a:buNone/>
              <a:defRPr b="0" i="0" sz="1400" u="none" cap="none" strike="noStrike">
                <a:solidFill>
                  <a:srgbClr val="6CAEDF"/>
                </a:solidFill>
                <a:latin typeface="Calibri"/>
                <a:ea typeface="Calibri"/>
                <a:cs typeface="Calibri"/>
                <a:sym typeface="Calibri"/>
              </a:defRPr>
            </a:lvl7pPr>
            <a:lvl8pPr indent="0" lvl="7" marL="0" marR="0" rtl="0" algn="l">
              <a:spcBef>
                <a:spcPts val="0"/>
              </a:spcBef>
              <a:spcAft>
                <a:spcPts val="0"/>
              </a:spcAft>
              <a:buNone/>
              <a:defRPr b="0" i="0" sz="1400" u="none" cap="none" strike="noStrike">
                <a:solidFill>
                  <a:srgbClr val="6CAEDF"/>
                </a:solidFill>
                <a:latin typeface="Calibri"/>
                <a:ea typeface="Calibri"/>
                <a:cs typeface="Calibri"/>
                <a:sym typeface="Calibri"/>
              </a:defRPr>
            </a:lvl8pPr>
            <a:lvl9pPr indent="0" lvl="8" marL="0" marR="0" rtl="0" algn="l">
              <a:spcBef>
                <a:spcPts val="0"/>
              </a:spcBef>
              <a:spcAft>
                <a:spcPts val="0"/>
              </a:spcAft>
              <a:buNone/>
              <a:defRPr b="0" i="0" sz="1400" u="none" cap="none" strike="noStrike">
                <a:solidFill>
                  <a:srgbClr val="6CAED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4"/>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B9E1F8"/>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2" name="Google Shape;22;p4"/>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FFFFFF"/>
              </a:buClr>
              <a:buSzPts val="3200"/>
              <a:buFont typeface="Arial"/>
              <a:buNone/>
              <a:defRPr b="0" i="0" sz="3200" u="none" cap="none" strike="noStrike">
                <a:solidFill>
                  <a:srgbClr val="FFFFFF"/>
                </a:solidFill>
                <a:latin typeface="Calibri"/>
                <a:ea typeface="Calibri"/>
                <a:cs typeface="Calibri"/>
                <a:sym typeface="Calibri"/>
              </a:defRPr>
            </a:lvl1pPr>
            <a:lvl2pPr indent="-381000" lvl="1" marL="914400" marR="0" rtl="0" algn="l">
              <a:lnSpc>
                <a:spcPct val="100000"/>
              </a:lnSpc>
              <a:spcBef>
                <a:spcPts val="480"/>
              </a:spcBef>
              <a:spcAft>
                <a:spcPts val="0"/>
              </a:spcAft>
              <a:buClr>
                <a:srgbClr val="5EBEF0"/>
              </a:buClr>
              <a:buSzPts val="2400"/>
              <a:buFont typeface="Arial"/>
              <a:buChar char="–"/>
              <a:defRPr b="0" i="1" sz="2400" u="none" cap="none" strike="noStrike">
                <a:solidFill>
                  <a:srgbClr val="5EBEF0"/>
                </a:solidFill>
                <a:latin typeface="Georgia"/>
                <a:ea typeface="Georgia"/>
                <a:cs typeface="Georgia"/>
                <a:sym typeface="Georgia"/>
              </a:defRPr>
            </a:lvl2pPr>
            <a:lvl3pPr indent="-355600" lvl="2" marL="1371600" marR="0" rtl="0" algn="l">
              <a:lnSpc>
                <a:spcPct val="100000"/>
              </a:lnSpc>
              <a:spcBef>
                <a:spcPts val="400"/>
              </a:spcBef>
              <a:spcAft>
                <a:spcPts val="0"/>
              </a:spcAft>
              <a:buClr>
                <a:srgbClr val="4DA0CB"/>
              </a:buClr>
              <a:buSzPts val="2000"/>
              <a:buFont typeface="Arial"/>
              <a:buChar char="•"/>
              <a:defRPr b="0" i="0" sz="2000" u="none" cap="none" strike="noStrike">
                <a:solidFill>
                  <a:srgbClr val="4DA0CB"/>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4DA0CB"/>
              </a:buClr>
              <a:buSzPts val="1800"/>
              <a:buFont typeface="Arial"/>
              <a:buChar char="–"/>
              <a:defRPr b="0" i="0" sz="1800" u="none" cap="none" strike="noStrike">
                <a:solidFill>
                  <a:srgbClr val="4DA0CB"/>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4"/>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FFFFFF"/>
              </a:buClr>
              <a:buSzPts val="3200"/>
              <a:buFont typeface="Arial"/>
              <a:buNone/>
              <a:defRPr b="0" i="0" sz="3200" u="none" cap="none" strike="noStrike">
                <a:solidFill>
                  <a:srgbClr val="FFFFFF"/>
                </a:solidFill>
                <a:latin typeface="Calibri"/>
                <a:ea typeface="Calibri"/>
                <a:cs typeface="Calibri"/>
                <a:sym typeface="Calibri"/>
              </a:defRPr>
            </a:lvl1pPr>
            <a:lvl2pPr indent="-381000" lvl="1" marL="914400" marR="0" rtl="0" algn="l">
              <a:lnSpc>
                <a:spcPct val="100000"/>
              </a:lnSpc>
              <a:spcBef>
                <a:spcPts val="480"/>
              </a:spcBef>
              <a:spcAft>
                <a:spcPts val="0"/>
              </a:spcAft>
              <a:buClr>
                <a:srgbClr val="5EBEF0"/>
              </a:buClr>
              <a:buSzPts val="2400"/>
              <a:buFont typeface="Arial"/>
              <a:buChar char="–"/>
              <a:defRPr b="0" i="1" sz="2400" u="none" cap="none" strike="noStrike">
                <a:solidFill>
                  <a:srgbClr val="5EBEF0"/>
                </a:solidFill>
                <a:latin typeface="Georgia"/>
                <a:ea typeface="Georgia"/>
                <a:cs typeface="Georgia"/>
                <a:sym typeface="Georgia"/>
              </a:defRPr>
            </a:lvl2pPr>
            <a:lvl3pPr indent="-355600" lvl="2" marL="1371600" marR="0" rtl="0" algn="l">
              <a:lnSpc>
                <a:spcPct val="100000"/>
              </a:lnSpc>
              <a:spcBef>
                <a:spcPts val="400"/>
              </a:spcBef>
              <a:spcAft>
                <a:spcPts val="0"/>
              </a:spcAft>
              <a:buClr>
                <a:srgbClr val="4DA0CB"/>
              </a:buClr>
              <a:buSzPts val="2000"/>
              <a:buFont typeface="Arial"/>
              <a:buChar char="•"/>
              <a:defRPr b="0" i="0" sz="2000" u="none" cap="none" strike="noStrike">
                <a:solidFill>
                  <a:srgbClr val="4DA0CB"/>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4DA0CB"/>
              </a:buClr>
              <a:buSzPts val="1800"/>
              <a:buFont typeface="Arial"/>
              <a:buChar char="–"/>
              <a:defRPr b="0" i="0" sz="1800" u="none" cap="none" strike="noStrike">
                <a:solidFill>
                  <a:srgbClr val="4DA0CB"/>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rgbClr val="B9E1F8"/>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pic>
        <p:nvPicPr>
          <p:cNvPr id="29" name="Google Shape;29;p5"/>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itle with Logo">
  <p:cSld name="No Title with Logo">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 name="Shape 33"/>
        <p:cNvGrpSpPr/>
        <p:nvPr/>
      </p:nvGrpSpPr>
      <p:grpSpPr>
        <a:xfrm>
          <a:off x="0" y="0"/>
          <a:ext cx="0" cy="0"/>
          <a:chOff x="0" y="0"/>
          <a:chExt cx="0" cy="0"/>
        </a:xfrm>
      </p:grpSpPr>
      <p:sp>
        <p:nvSpPr>
          <p:cNvPr id="34" name="Google Shape;34;p8"/>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rgbClr val="FFFFFF"/>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5" name="Google Shape;35;p8"/>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FFFFFF"/>
              </a:buClr>
              <a:buSzPts val="3200"/>
              <a:buFont typeface="Arial"/>
              <a:buNone/>
              <a:defRPr b="0" i="0" sz="3200" u="none" cap="none" strike="noStrike">
                <a:solidFill>
                  <a:srgbClr val="FFFFFF"/>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6" name="Google Shape;36;p8"/>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B9E1F8"/>
              </a:buClr>
              <a:buSzPts val="1400"/>
              <a:buFont typeface="Arial"/>
              <a:buNone/>
              <a:defRPr b="0" i="0" sz="1400" u="none" cap="none" strike="noStrike">
                <a:solidFill>
                  <a:srgbClr val="B9E1F8"/>
                </a:solidFill>
                <a:latin typeface="Cambria"/>
                <a:ea typeface="Cambria"/>
                <a:cs typeface="Cambria"/>
                <a:sym typeface="Cambria"/>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pic>
        <p:nvPicPr>
          <p:cNvPr id="37" name="Google Shape;37;p8"/>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8" name="Shape 38"/>
        <p:cNvGrpSpPr/>
        <p:nvPr/>
      </p:nvGrpSpPr>
      <p:grpSpPr>
        <a:xfrm>
          <a:off x="0" y="0"/>
          <a:ext cx="0" cy="0"/>
          <a:chOff x="0" y="0"/>
          <a:chExt cx="0" cy="0"/>
        </a:xfrm>
      </p:grpSpPr>
      <p:grpSp>
        <p:nvGrpSpPr>
          <p:cNvPr id="39" name="Google Shape;39;p9"/>
          <p:cNvGrpSpPr/>
          <p:nvPr/>
        </p:nvGrpSpPr>
        <p:grpSpPr>
          <a:xfrm>
            <a:off x="-12701" y="0"/>
            <a:ext cx="9173370" cy="5142161"/>
            <a:chOff x="-16934" y="0"/>
            <a:chExt cx="12231160" cy="6856214"/>
          </a:xfrm>
        </p:grpSpPr>
        <p:pic>
          <p:nvPicPr>
            <p:cNvPr descr="HD-PanelTitleR1.png" id="40" name="Google Shape;40;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41" name="Google Shape;41;p9"/>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HDRibbonTitle-UniformTrim.png" id="42" name="Google Shape;42;p9"/>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43" name="Google Shape;43;p9"/>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44" name="Google Shape;44;p9"/>
          <p:cNvSpPr txBox="1"/>
          <p:nvPr>
            <p:ph type="ctrTitle"/>
          </p:nvPr>
        </p:nvSpPr>
        <p:spPr>
          <a:xfrm>
            <a:off x="2019299" y="1403348"/>
            <a:ext cx="5111752" cy="113665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rgbClr val="262626"/>
              </a:buClr>
              <a:buSzPts val="4100"/>
              <a:buFont typeface="Garamond"/>
              <a:buChar char="●"/>
              <a:defRPr sz="4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9"/>
          <p:cNvSpPr txBox="1"/>
          <p:nvPr>
            <p:ph idx="1" type="subTitle"/>
          </p:nvPr>
        </p:nvSpPr>
        <p:spPr>
          <a:xfrm>
            <a:off x="2019299" y="2743198"/>
            <a:ext cx="5111752" cy="990602"/>
          </a:xfrm>
          <a:prstGeom prst="rect">
            <a:avLst/>
          </a:prstGeom>
          <a:noFill/>
          <a:ln>
            <a:noFill/>
          </a:ln>
        </p:spPr>
        <p:txBody>
          <a:bodyPr anchorCtr="0" anchor="t" bIns="34275" lIns="68575" spcFirstLastPara="1" rIns="68575" wrap="square" tIns="34275">
            <a:normAutofit/>
          </a:bodyPr>
          <a:lstStyle>
            <a:lvl1pPr lvl="0" algn="ctr">
              <a:spcBef>
                <a:spcPts val="300"/>
              </a:spcBef>
              <a:spcAft>
                <a:spcPts val="0"/>
              </a:spcAft>
              <a:buSzPts val="1800"/>
              <a:buNone/>
              <a:defRPr sz="1600">
                <a:solidFill>
                  <a:schemeClr val="dk1"/>
                </a:solidFill>
              </a:defRPr>
            </a:lvl1pPr>
            <a:lvl2pPr lvl="1" algn="ctr">
              <a:spcBef>
                <a:spcPts val="500"/>
              </a:spcBef>
              <a:spcAft>
                <a:spcPts val="0"/>
              </a:spcAft>
              <a:buSzPts val="1700"/>
              <a:buNone/>
              <a:defRPr sz="1100">
                <a:solidFill>
                  <a:srgbClr val="888888"/>
                </a:solidFill>
              </a:defRPr>
            </a:lvl2pPr>
            <a:lvl3pPr lvl="2" algn="ctr">
              <a:spcBef>
                <a:spcPts val="500"/>
              </a:spcBef>
              <a:spcAft>
                <a:spcPts val="0"/>
              </a:spcAft>
              <a:buSzPts val="1600"/>
              <a:buNone/>
              <a:defRPr sz="1100">
                <a:solidFill>
                  <a:srgbClr val="888888"/>
                </a:solidFill>
              </a:defRPr>
            </a:lvl3pPr>
            <a:lvl4pPr lvl="3" algn="ctr">
              <a:spcBef>
                <a:spcPts val="500"/>
              </a:spcBef>
              <a:spcAft>
                <a:spcPts val="0"/>
              </a:spcAft>
              <a:buSzPts val="1400"/>
              <a:buNone/>
              <a:defRPr sz="1100">
                <a:solidFill>
                  <a:srgbClr val="888888"/>
                </a:solidFill>
              </a:defRPr>
            </a:lvl4pPr>
            <a:lvl5pPr lvl="4" algn="ctr">
              <a:spcBef>
                <a:spcPts val="500"/>
              </a:spcBef>
              <a:spcAft>
                <a:spcPts val="0"/>
              </a:spcAft>
              <a:buSzPts val="1200"/>
              <a:buNone/>
              <a:defRPr sz="1100">
                <a:solidFill>
                  <a:srgbClr val="888888"/>
                </a:solidFill>
              </a:defRPr>
            </a:lvl5pPr>
            <a:lvl6pPr lvl="5" algn="ctr">
              <a:spcBef>
                <a:spcPts val="500"/>
              </a:spcBef>
              <a:spcAft>
                <a:spcPts val="0"/>
              </a:spcAft>
              <a:buSzPts val="1200"/>
              <a:buNone/>
              <a:defRPr sz="1100">
                <a:solidFill>
                  <a:srgbClr val="888888"/>
                </a:solidFill>
              </a:defRPr>
            </a:lvl6pPr>
            <a:lvl7pPr lvl="6" algn="ctr">
              <a:spcBef>
                <a:spcPts val="500"/>
              </a:spcBef>
              <a:spcAft>
                <a:spcPts val="0"/>
              </a:spcAft>
              <a:buSzPts val="1200"/>
              <a:buNone/>
              <a:defRPr sz="1100">
                <a:solidFill>
                  <a:srgbClr val="888888"/>
                </a:solidFill>
              </a:defRPr>
            </a:lvl7pPr>
            <a:lvl8pPr lvl="7" algn="ctr">
              <a:spcBef>
                <a:spcPts val="500"/>
              </a:spcBef>
              <a:spcAft>
                <a:spcPts val="0"/>
              </a:spcAft>
              <a:buSzPts val="1200"/>
              <a:buNone/>
              <a:defRPr sz="1100">
                <a:solidFill>
                  <a:srgbClr val="888888"/>
                </a:solidFill>
              </a:defRPr>
            </a:lvl8pPr>
            <a:lvl9pPr lvl="8" algn="ctr">
              <a:spcBef>
                <a:spcPts val="500"/>
              </a:spcBef>
              <a:spcAft>
                <a:spcPts val="500"/>
              </a:spcAft>
              <a:buSzPts val="1200"/>
              <a:buNone/>
              <a:defRPr sz="1100">
                <a:solidFill>
                  <a:srgbClr val="888888"/>
                </a:solidFill>
              </a:defRPr>
            </a:lvl9pPr>
          </a:lstStyle>
          <a:p/>
        </p:txBody>
      </p:sp>
      <p:sp>
        <p:nvSpPr>
          <p:cNvPr id="46" name="Google Shape;46;p9"/>
          <p:cNvSpPr txBox="1"/>
          <p:nvPr>
            <p:ph idx="10" type="dt"/>
          </p:nvPr>
        </p:nvSpPr>
        <p:spPr>
          <a:xfrm>
            <a:off x="5987424" y="3778247"/>
            <a:ext cx="673100" cy="20955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7" name="Google Shape;47;p9"/>
          <p:cNvSpPr txBox="1"/>
          <p:nvPr>
            <p:ph idx="11" type="ftr"/>
          </p:nvPr>
        </p:nvSpPr>
        <p:spPr>
          <a:xfrm>
            <a:off x="2019298" y="3778247"/>
            <a:ext cx="3910976" cy="2095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9"/>
          <p:cNvSpPr txBox="1"/>
          <p:nvPr>
            <p:ph idx="12" type="sldNum"/>
          </p:nvPr>
        </p:nvSpPr>
        <p:spPr>
          <a:xfrm>
            <a:off x="6717675" y="3778247"/>
            <a:ext cx="413375" cy="20955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9"/>
          <p:cNvCxnSpPr/>
          <p:nvPr/>
        </p:nvCxnSpPr>
        <p:spPr>
          <a:xfrm>
            <a:off x="2019299" y="2641598"/>
            <a:ext cx="511175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pic>
        <p:nvPicPr>
          <p:cNvPr id="52" name="Google Shape;52;p11"/>
          <p:cNvPicPr preferRelativeResize="0"/>
          <p:nvPr/>
        </p:nvPicPr>
        <p:blipFill rotWithShape="1">
          <a:blip r:embed="rId2">
            <a:alphaModFix/>
          </a:blip>
          <a:srcRect b="0" l="0" r="0" t="0"/>
          <a:stretch/>
        </p:blipFill>
        <p:spPr>
          <a:xfrm>
            <a:off x="6248400" y="4587240"/>
            <a:ext cx="1975104" cy="411480"/>
          </a:xfrm>
          <a:prstGeom prst="rect">
            <a:avLst/>
          </a:prstGeom>
          <a:noFill/>
          <a:ln>
            <a:noFill/>
          </a:ln>
        </p:spPr>
      </p:pic>
      <p:sp>
        <p:nvSpPr>
          <p:cNvPr id="53" name="Google Shape;53;p11"/>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B9E1F8"/>
              </a:buClr>
              <a:buSzPts val="4400"/>
              <a:buFont typeface="Calibri"/>
              <a:buNone/>
              <a:defRPr b="0" i="0" sz="4400" u="none" cap="none" strike="noStrike">
                <a:solidFill>
                  <a:srgbClr val="B9E1F8"/>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54" name="Google Shape;54;p1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rgbClr val="5EBEF0"/>
              </a:buClr>
              <a:buSzPts val="2800"/>
              <a:buFont typeface="Arial"/>
              <a:buChar char="–"/>
              <a:defRPr b="0" i="0" sz="2800" u="none" cap="none" strike="noStrike">
                <a:solidFill>
                  <a:srgbClr val="5EBEF0"/>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p11"/>
          <p:cNvSpPr txBox="1"/>
          <p:nvPr>
            <p:ph idx="12" type="sldNum"/>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6CAED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D4D"/>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D4D"/>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32.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1786050" y="1571375"/>
            <a:ext cx="57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Times New Roman"/>
                <a:ea typeface="Times New Roman"/>
                <a:cs typeface="Times New Roman"/>
                <a:sym typeface="Times New Roman"/>
              </a:rPr>
              <a:t>Cloud Computing </a:t>
            </a:r>
            <a:r>
              <a:rPr lang="en-US" sz="2800">
                <a:solidFill>
                  <a:schemeClr val="lt1"/>
                </a:solidFill>
                <a:latin typeface="Times New Roman"/>
                <a:ea typeface="Times New Roman"/>
                <a:cs typeface="Times New Roman"/>
                <a:sym typeface="Times New Roman"/>
              </a:rPr>
              <a:t>Project</a:t>
            </a:r>
            <a:r>
              <a:rPr lang="en-US" sz="2800">
                <a:solidFill>
                  <a:schemeClr val="lt1"/>
                </a:solidFill>
              </a:rPr>
              <a:t> </a:t>
            </a:r>
            <a:r>
              <a:rPr lang="en-US" sz="2800">
                <a:solidFill>
                  <a:schemeClr val="lt1"/>
                </a:solidFill>
                <a:latin typeface="Times New Roman"/>
                <a:ea typeface="Times New Roman"/>
                <a:cs typeface="Times New Roman"/>
                <a:sym typeface="Times New Roman"/>
              </a:rPr>
              <a:t>Pr</a:t>
            </a:r>
            <a:r>
              <a:rPr lang="en-US" sz="2800">
                <a:solidFill>
                  <a:schemeClr val="lt1"/>
                </a:solidFill>
                <a:latin typeface="Times New Roman"/>
                <a:ea typeface="Times New Roman"/>
                <a:cs typeface="Times New Roman"/>
                <a:sym typeface="Times New Roman"/>
              </a:rPr>
              <a:t>esentation</a:t>
            </a:r>
            <a:endParaRPr sz="2800">
              <a:solidFill>
                <a:schemeClr val="lt1"/>
              </a:solidFill>
              <a:latin typeface="Times New Roman"/>
              <a:ea typeface="Times New Roman"/>
              <a:cs typeface="Times New Roman"/>
              <a:sym typeface="Times New Roman"/>
            </a:endParaRPr>
          </a:p>
        </p:txBody>
      </p:sp>
      <p:sp>
        <p:nvSpPr>
          <p:cNvPr id="88" name="Google Shape;88;p17"/>
          <p:cNvSpPr txBox="1"/>
          <p:nvPr/>
        </p:nvSpPr>
        <p:spPr>
          <a:xfrm>
            <a:off x="1889100" y="2284075"/>
            <a:ext cx="6997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8CB3E3"/>
                </a:solidFill>
                <a:latin typeface="Times New Roman"/>
                <a:ea typeface="Times New Roman"/>
                <a:cs typeface="Times New Roman"/>
                <a:sym typeface="Times New Roman"/>
              </a:rPr>
              <a:t>Group 7 - Ting Han Ko, Xiangxu Li, Yilin Yang</a:t>
            </a:r>
            <a:endParaRPr sz="1900">
              <a:solidFill>
                <a:srgbClr val="8CB3E3"/>
              </a:solidFill>
              <a:latin typeface="Times New Roman"/>
              <a:ea typeface="Times New Roman"/>
              <a:cs typeface="Times New Roman"/>
              <a:sym typeface="Times New Roman"/>
            </a:endParaRPr>
          </a:p>
        </p:txBody>
      </p:sp>
      <p:sp>
        <p:nvSpPr>
          <p:cNvPr id="89" name="Google Shape;89;p17"/>
          <p:cNvSpPr txBox="1"/>
          <p:nvPr/>
        </p:nvSpPr>
        <p:spPr>
          <a:xfrm>
            <a:off x="3765375" y="4267675"/>
            <a:ext cx="202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solidFill>
                  <a:srgbClr val="B9E1F8"/>
                </a:solidFill>
                <a:latin typeface="Times New Roman"/>
                <a:ea typeface="Times New Roman"/>
                <a:cs typeface="Times New Roman"/>
                <a:sym typeface="Times New Roman"/>
              </a:rPr>
              <a:t>5450 Cloud Computing</a:t>
            </a:r>
            <a:endParaRPr sz="1300">
              <a:solidFill>
                <a:srgbClr val="B9E1F8"/>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700"/>
              <a:t>Cloud Architecture- Flask result</a:t>
            </a:r>
            <a:endParaRPr sz="3900"/>
          </a:p>
          <a:p>
            <a:pPr indent="0" lvl="0" marL="0" rtl="0" algn="l">
              <a:spcBef>
                <a:spcPts val="0"/>
              </a:spcBef>
              <a:spcAft>
                <a:spcPts val="0"/>
              </a:spcAft>
              <a:buNone/>
            </a:pPr>
            <a:r>
              <a:t/>
            </a:r>
            <a:endParaRPr sz="3900"/>
          </a:p>
        </p:txBody>
      </p:sp>
      <p:pic>
        <p:nvPicPr>
          <p:cNvPr id="178" name="Google Shape;178;p26"/>
          <p:cNvPicPr preferRelativeResize="0"/>
          <p:nvPr/>
        </p:nvPicPr>
        <p:blipFill rotWithShape="1">
          <a:blip r:embed="rId3">
            <a:alphaModFix/>
          </a:blip>
          <a:srcRect b="28135" l="0" r="28258" t="0"/>
          <a:stretch/>
        </p:blipFill>
        <p:spPr>
          <a:xfrm>
            <a:off x="457200" y="1525300"/>
            <a:ext cx="7800725" cy="2755175"/>
          </a:xfrm>
          <a:prstGeom prst="rect">
            <a:avLst/>
          </a:prstGeom>
          <a:noFill/>
          <a:ln>
            <a:noFill/>
          </a:ln>
        </p:spPr>
      </p:pic>
      <p:sp>
        <p:nvSpPr>
          <p:cNvPr id="179" name="Google Shape;179;p26"/>
          <p:cNvSpPr txBox="1"/>
          <p:nvPr/>
        </p:nvSpPr>
        <p:spPr>
          <a:xfrm>
            <a:off x="482325" y="940775"/>
            <a:ext cx="6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Top</a:t>
            </a:r>
            <a:r>
              <a:rPr lang="en-US">
                <a:solidFill>
                  <a:schemeClr val="lt1"/>
                </a:solidFill>
              </a:rPr>
              <a:t> 10 sales records grouped by counties showing on flask server</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800"/>
              <a:t>Cloud Architecture- SageMaker result</a:t>
            </a:r>
            <a:endParaRPr/>
          </a:p>
          <a:p>
            <a:pPr indent="0" lvl="0" marL="0" rtl="0" algn="l">
              <a:spcBef>
                <a:spcPts val="0"/>
              </a:spcBef>
              <a:spcAft>
                <a:spcPts val="0"/>
              </a:spcAft>
              <a:buNone/>
            </a:pPr>
            <a:r>
              <a:t/>
            </a:r>
            <a:endParaRPr/>
          </a:p>
        </p:txBody>
      </p:sp>
      <p:grpSp>
        <p:nvGrpSpPr>
          <p:cNvPr id="186" name="Google Shape;186;p27"/>
          <p:cNvGrpSpPr/>
          <p:nvPr/>
        </p:nvGrpSpPr>
        <p:grpSpPr>
          <a:xfrm>
            <a:off x="427425" y="2900375"/>
            <a:ext cx="8092675" cy="1517050"/>
            <a:chOff x="457200" y="2150275"/>
            <a:chExt cx="8092675" cy="1517050"/>
          </a:xfrm>
        </p:grpSpPr>
        <p:pic>
          <p:nvPicPr>
            <p:cNvPr id="187" name="Google Shape;187;p27"/>
            <p:cNvPicPr preferRelativeResize="0"/>
            <p:nvPr/>
          </p:nvPicPr>
          <p:blipFill rotWithShape="1">
            <a:blip r:embed="rId3">
              <a:alphaModFix/>
            </a:blip>
            <a:srcRect b="45825" l="0" r="37926" t="0"/>
            <a:stretch/>
          </p:blipFill>
          <p:spPr>
            <a:xfrm>
              <a:off x="457200" y="2150275"/>
              <a:ext cx="3624251" cy="1517050"/>
            </a:xfrm>
            <a:prstGeom prst="rect">
              <a:avLst/>
            </a:prstGeom>
            <a:noFill/>
            <a:ln>
              <a:noFill/>
            </a:ln>
          </p:spPr>
        </p:pic>
        <p:pic>
          <p:nvPicPr>
            <p:cNvPr id="188" name="Google Shape;188;p27"/>
            <p:cNvPicPr preferRelativeResize="0"/>
            <p:nvPr/>
          </p:nvPicPr>
          <p:blipFill rotWithShape="1">
            <a:blip r:embed="rId4">
              <a:alphaModFix/>
            </a:blip>
            <a:srcRect b="4580" l="0" r="6855" t="0"/>
            <a:stretch/>
          </p:blipFill>
          <p:spPr>
            <a:xfrm>
              <a:off x="4081450" y="2150275"/>
              <a:ext cx="4468425" cy="1517050"/>
            </a:xfrm>
            <a:prstGeom prst="rect">
              <a:avLst/>
            </a:prstGeom>
            <a:noFill/>
            <a:ln>
              <a:noFill/>
            </a:ln>
          </p:spPr>
        </p:pic>
      </p:grpSp>
      <p:pic>
        <p:nvPicPr>
          <p:cNvPr id="189" name="Google Shape;189;p27"/>
          <p:cNvPicPr preferRelativeResize="0"/>
          <p:nvPr/>
        </p:nvPicPr>
        <p:blipFill>
          <a:blip r:embed="rId5">
            <a:alphaModFix/>
          </a:blip>
          <a:stretch>
            <a:fillRect/>
          </a:stretch>
        </p:blipFill>
        <p:spPr>
          <a:xfrm>
            <a:off x="4473175" y="1112050"/>
            <a:ext cx="4076700" cy="1257300"/>
          </a:xfrm>
          <a:prstGeom prst="rect">
            <a:avLst/>
          </a:prstGeom>
          <a:noFill/>
          <a:ln>
            <a:noFill/>
          </a:ln>
        </p:spPr>
      </p:pic>
      <p:sp>
        <p:nvSpPr>
          <p:cNvPr id="190" name="Google Shape;190;p27"/>
          <p:cNvSpPr txBox="1"/>
          <p:nvPr/>
        </p:nvSpPr>
        <p:spPr>
          <a:xfrm>
            <a:off x="666875" y="1226525"/>
            <a:ext cx="28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Top 3 cities in terms of sales</a:t>
            </a:r>
            <a:endParaRPr>
              <a:solidFill>
                <a:schemeClr val="lt1"/>
              </a:solidFill>
            </a:endParaRPr>
          </a:p>
        </p:txBody>
      </p:sp>
      <p:sp>
        <p:nvSpPr>
          <p:cNvPr id="191" name="Google Shape;191;p27"/>
          <p:cNvSpPr txBox="1"/>
          <p:nvPr/>
        </p:nvSpPr>
        <p:spPr>
          <a:xfrm>
            <a:off x="732275" y="1871075"/>
            <a:ext cx="27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Top categories in term of sales</a:t>
            </a:r>
            <a:endParaRPr>
              <a:solidFill>
                <a:schemeClr val="lt1"/>
              </a:solidFill>
            </a:endParaRPr>
          </a:p>
        </p:txBody>
      </p:sp>
      <p:sp>
        <p:nvSpPr>
          <p:cNvPr id="192" name="Google Shape;192;p27"/>
          <p:cNvSpPr/>
          <p:nvPr/>
        </p:nvSpPr>
        <p:spPr>
          <a:xfrm>
            <a:off x="3643425" y="1363450"/>
            <a:ext cx="6768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3054368">
            <a:off x="3268359" y="2426996"/>
            <a:ext cx="593727" cy="1621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nvSpPr>
        <p:spPr>
          <a:xfrm>
            <a:off x="594438" y="2321707"/>
            <a:ext cx="2276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grpSp>
        <p:nvGrpSpPr>
          <p:cNvPr id="199" name="Google Shape;199;p28"/>
          <p:cNvGrpSpPr/>
          <p:nvPr/>
        </p:nvGrpSpPr>
        <p:grpSpPr>
          <a:xfrm>
            <a:off x="457200" y="2966875"/>
            <a:ext cx="2901401" cy="715800"/>
            <a:chOff x="457200" y="2966875"/>
            <a:chExt cx="2901401" cy="715800"/>
          </a:xfrm>
        </p:grpSpPr>
        <p:pic>
          <p:nvPicPr>
            <p:cNvPr descr="Icon&#10;&#10;Description automatically generated" id="200" name="Google Shape;200;p28"/>
            <p:cNvPicPr preferRelativeResize="0"/>
            <p:nvPr/>
          </p:nvPicPr>
          <p:blipFill rotWithShape="1">
            <a:blip r:embed="rId3">
              <a:alphaModFix/>
            </a:blip>
            <a:srcRect b="6367" l="6066" r="8617" t="0"/>
            <a:stretch/>
          </p:blipFill>
          <p:spPr>
            <a:xfrm>
              <a:off x="457200" y="3067900"/>
              <a:ext cx="539200" cy="513750"/>
            </a:xfrm>
            <a:prstGeom prst="rect">
              <a:avLst/>
            </a:prstGeom>
            <a:noFill/>
            <a:ln>
              <a:noFill/>
            </a:ln>
          </p:spPr>
        </p:pic>
        <p:sp>
          <p:nvSpPr>
            <p:cNvPr id="201" name="Google Shape;201;p28"/>
            <p:cNvSpPr txBox="1"/>
            <p:nvPr/>
          </p:nvSpPr>
          <p:spPr>
            <a:xfrm>
              <a:off x="1152401" y="2966875"/>
              <a:ext cx="2206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Amazon Redshift </a:t>
              </a:r>
              <a:endParaRPr b="0" i="0" sz="14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a:solidFill>
                    <a:schemeClr val="lt1"/>
                  </a:solidFill>
                  <a:latin typeface="Times New Roman"/>
                  <a:ea typeface="Times New Roman"/>
                  <a:cs typeface="Times New Roman"/>
                  <a:sym typeface="Times New Roman"/>
                </a:rPr>
                <a:t>M</a:t>
              </a:r>
              <a:r>
                <a:rPr b="0" i="0" lang="en-US" sz="1400" u="none" cap="none" strike="noStrike">
                  <a:solidFill>
                    <a:schemeClr val="lt1"/>
                  </a:solidFill>
                  <a:latin typeface="Times New Roman"/>
                  <a:ea typeface="Times New Roman"/>
                  <a:cs typeface="Times New Roman"/>
                  <a:sym typeface="Times New Roman"/>
                </a:rPr>
                <a:t>anages data for reporting and analytics purposes</a:t>
              </a:r>
              <a:endParaRPr sz="1100">
                <a:solidFill>
                  <a:schemeClr val="lt1"/>
                </a:solidFill>
              </a:endParaRPr>
            </a:p>
          </p:txBody>
        </p:sp>
      </p:grpSp>
      <p:pic>
        <p:nvPicPr>
          <p:cNvPr id="202" name="Google Shape;202;p28"/>
          <p:cNvPicPr preferRelativeResize="0"/>
          <p:nvPr/>
        </p:nvPicPr>
        <p:blipFill rotWithShape="1">
          <a:blip r:embed="rId4">
            <a:alphaModFix/>
          </a:blip>
          <a:srcRect b="0" l="25149" r="18016" t="1390"/>
          <a:stretch/>
        </p:blipFill>
        <p:spPr>
          <a:xfrm>
            <a:off x="3860275" y="3067898"/>
            <a:ext cx="528130" cy="509425"/>
          </a:xfrm>
          <a:prstGeom prst="rect">
            <a:avLst/>
          </a:prstGeom>
          <a:noFill/>
          <a:ln>
            <a:noFill/>
          </a:ln>
        </p:spPr>
      </p:pic>
      <p:sp>
        <p:nvSpPr>
          <p:cNvPr id="203" name="Google Shape;203;p28"/>
          <p:cNvSpPr txBox="1"/>
          <p:nvPr/>
        </p:nvSpPr>
        <p:spPr>
          <a:xfrm>
            <a:off x="4627350" y="2865800"/>
            <a:ext cx="1795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KMS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C</a:t>
            </a:r>
            <a:r>
              <a:rPr lang="en-US">
                <a:solidFill>
                  <a:schemeClr val="lt1"/>
                </a:solidFill>
                <a:latin typeface="Times New Roman"/>
                <a:ea typeface="Times New Roman"/>
                <a:cs typeface="Times New Roman"/>
                <a:sym typeface="Times New Roman"/>
              </a:rPr>
              <a:t>reate and manage cryptographic keys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nvGrpSpPr>
          <p:cNvPr id="204" name="Google Shape;204;p28"/>
          <p:cNvGrpSpPr/>
          <p:nvPr/>
        </p:nvGrpSpPr>
        <p:grpSpPr>
          <a:xfrm>
            <a:off x="3860275" y="2000600"/>
            <a:ext cx="2406575" cy="1262100"/>
            <a:chOff x="3938425" y="2000600"/>
            <a:chExt cx="2406575" cy="1262100"/>
          </a:xfrm>
        </p:grpSpPr>
        <p:pic>
          <p:nvPicPr>
            <p:cNvPr id="205" name="Google Shape;205;p28"/>
            <p:cNvPicPr preferRelativeResize="0"/>
            <p:nvPr/>
          </p:nvPicPr>
          <p:blipFill>
            <a:blip r:embed="rId5">
              <a:alphaModFix/>
            </a:blip>
            <a:stretch>
              <a:fillRect/>
            </a:stretch>
          </p:blipFill>
          <p:spPr>
            <a:xfrm>
              <a:off x="3938425" y="2148325"/>
              <a:ext cx="539200" cy="572596"/>
            </a:xfrm>
            <a:prstGeom prst="rect">
              <a:avLst/>
            </a:prstGeom>
            <a:noFill/>
            <a:ln>
              <a:noFill/>
            </a:ln>
          </p:spPr>
        </p:pic>
        <p:sp>
          <p:nvSpPr>
            <p:cNvPr id="206" name="Google Shape;206;p28"/>
            <p:cNvSpPr txBox="1"/>
            <p:nvPr/>
          </p:nvSpPr>
          <p:spPr>
            <a:xfrm>
              <a:off x="4705500" y="2000600"/>
              <a:ext cx="1639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IAM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solidFill>
                    <a:schemeClr val="lt1"/>
                  </a:solidFill>
                  <a:latin typeface="Times New Roman"/>
                  <a:ea typeface="Times New Roman"/>
                  <a:cs typeface="Times New Roman"/>
                  <a:sym typeface="Times New Roman"/>
                </a:rPr>
                <a:t>Manage access to AWS resources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grpSp>
        <p:nvGrpSpPr>
          <p:cNvPr id="207" name="Google Shape;207;p28"/>
          <p:cNvGrpSpPr/>
          <p:nvPr/>
        </p:nvGrpSpPr>
        <p:grpSpPr>
          <a:xfrm>
            <a:off x="457200" y="2108300"/>
            <a:ext cx="2859350" cy="1046700"/>
            <a:chOff x="457200" y="2108300"/>
            <a:chExt cx="2859350" cy="1046700"/>
          </a:xfrm>
        </p:grpSpPr>
        <p:pic>
          <p:nvPicPr>
            <p:cNvPr id="208" name="Google Shape;208;p28"/>
            <p:cNvPicPr preferRelativeResize="0"/>
            <p:nvPr/>
          </p:nvPicPr>
          <p:blipFill rotWithShape="1">
            <a:blip r:embed="rId6">
              <a:alphaModFix/>
            </a:blip>
            <a:srcRect b="9958" l="17820" r="8110" t="0"/>
            <a:stretch/>
          </p:blipFill>
          <p:spPr>
            <a:xfrm>
              <a:off x="457200" y="2207175"/>
              <a:ext cx="539200" cy="513754"/>
            </a:xfrm>
            <a:prstGeom prst="rect">
              <a:avLst/>
            </a:prstGeom>
            <a:noFill/>
            <a:ln>
              <a:noFill/>
            </a:ln>
          </p:spPr>
        </p:pic>
        <p:sp>
          <p:nvSpPr>
            <p:cNvPr id="209" name="Google Shape;209;p28"/>
            <p:cNvSpPr txBox="1"/>
            <p:nvPr/>
          </p:nvSpPr>
          <p:spPr>
            <a:xfrm>
              <a:off x="1110350" y="2108300"/>
              <a:ext cx="220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AWS Backup</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Automate backup processes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pSp>
      <p:sp>
        <p:nvSpPr>
          <p:cNvPr id="210" name="Google Shape;210;p28"/>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 Other Services </a:t>
            </a:r>
            <a:endParaRPr sz="2800">
              <a:latin typeface="Times New Roman"/>
              <a:ea typeface="Times New Roman"/>
              <a:cs typeface="Times New Roman"/>
              <a:sym typeface="Times New Roman"/>
            </a:endParaRPr>
          </a:p>
        </p:txBody>
      </p:sp>
      <p:sp>
        <p:nvSpPr>
          <p:cNvPr id="211" name="Google Shape;211;p28"/>
          <p:cNvSpPr txBox="1"/>
          <p:nvPr/>
        </p:nvSpPr>
        <p:spPr>
          <a:xfrm>
            <a:off x="457200" y="1091875"/>
            <a:ext cx="838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lt1"/>
                </a:solidFill>
                <a:latin typeface="Times New Roman"/>
                <a:ea typeface="Times New Roman"/>
                <a:cs typeface="Times New Roman"/>
                <a:sym typeface="Times New Roman"/>
              </a:rPr>
              <a:t>Other</a:t>
            </a:r>
            <a:r>
              <a:rPr lang="en-US" sz="1800">
                <a:solidFill>
                  <a:schemeClr val="lt1"/>
                </a:solidFill>
                <a:latin typeface="Times New Roman"/>
                <a:ea typeface="Times New Roman"/>
                <a:cs typeface="Times New Roman"/>
                <a:sym typeface="Times New Roman"/>
              </a:rPr>
              <a:t> services are recommended to complete the security, reliability, availability, scalability, performance, and cost-optimization. However, FIS, Cost Explorer, KMS, Redshift, Backup are not implemented in this project example.</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endParaRPr>
          </a:p>
        </p:txBody>
      </p:sp>
      <p:pic>
        <p:nvPicPr>
          <p:cNvPr id="212" name="Google Shape;212;p28"/>
          <p:cNvPicPr preferRelativeResize="0"/>
          <p:nvPr/>
        </p:nvPicPr>
        <p:blipFill>
          <a:blip r:embed="rId7">
            <a:alphaModFix/>
          </a:blip>
          <a:stretch>
            <a:fillRect/>
          </a:stretch>
        </p:blipFill>
        <p:spPr>
          <a:xfrm>
            <a:off x="457200" y="3914850"/>
            <a:ext cx="553725" cy="553725"/>
          </a:xfrm>
          <a:prstGeom prst="rect">
            <a:avLst/>
          </a:prstGeom>
          <a:noFill/>
          <a:ln>
            <a:noFill/>
          </a:ln>
        </p:spPr>
      </p:pic>
      <p:sp>
        <p:nvSpPr>
          <p:cNvPr id="213" name="Google Shape;213;p28"/>
          <p:cNvSpPr txBox="1"/>
          <p:nvPr/>
        </p:nvSpPr>
        <p:spPr>
          <a:xfrm>
            <a:off x="1152401" y="3833800"/>
            <a:ext cx="2206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a:solidFill>
                  <a:schemeClr val="lt1"/>
                </a:solidFill>
                <a:latin typeface="Times New Roman"/>
                <a:ea typeface="Times New Roman"/>
                <a:cs typeface="Times New Roman"/>
                <a:sym typeface="Times New Roman"/>
              </a:rPr>
              <a:t>Cost Explorer</a:t>
            </a:r>
            <a:r>
              <a:rPr b="0" i="0" lang="en-US" sz="1400" u="none" cap="none" strike="noStrike">
                <a:solidFill>
                  <a:schemeClr val="lt1"/>
                </a:solidFill>
                <a:latin typeface="Times New Roman"/>
                <a:ea typeface="Times New Roman"/>
                <a:cs typeface="Times New Roman"/>
                <a:sym typeface="Times New Roman"/>
              </a:rPr>
              <a:t> </a:t>
            </a:r>
            <a:endParaRPr b="0" i="0" sz="14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a:solidFill>
                  <a:schemeClr val="lt1"/>
                </a:solidFill>
                <a:latin typeface="Times New Roman"/>
                <a:ea typeface="Times New Roman"/>
                <a:cs typeface="Times New Roman"/>
                <a:sym typeface="Times New Roman"/>
              </a:rPr>
              <a:t>Visualize and explore the cost</a:t>
            </a:r>
            <a:endParaRPr sz="1100">
              <a:solidFill>
                <a:schemeClr val="lt1"/>
              </a:solidFill>
            </a:endParaRPr>
          </a:p>
        </p:txBody>
      </p:sp>
      <p:pic>
        <p:nvPicPr>
          <p:cNvPr id="214" name="Google Shape;214;p28"/>
          <p:cNvPicPr preferRelativeResize="0"/>
          <p:nvPr/>
        </p:nvPicPr>
        <p:blipFill>
          <a:blip r:embed="rId8">
            <a:alphaModFix/>
          </a:blip>
          <a:stretch>
            <a:fillRect/>
          </a:stretch>
        </p:blipFill>
        <p:spPr>
          <a:xfrm>
            <a:off x="3860275" y="3874675"/>
            <a:ext cx="553725" cy="509427"/>
          </a:xfrm>
          <a:prstGeom prst="rect">
            <a:avLst/>
          </a:prstGeom>
          <a:noFill/>
          <a:ln>
            <a:noFill/>
          </a:ln>
        </p:spPr>
      </p:pic>
      <p:sp>
        <p:nvSpPr>
          <p:cNvPr id="215" name="Google Shape;215;p28"/>
          <p:cNvSpPr txBox="1"/>
          <p:nvPr/>
        </p:nvSpPr>
        <p:spPr>
          <a:xfrm>
            <a:off x="4627350" y="3763825"/>
            <a:ext cx="1795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Cloudwatch</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Monitor resources and application</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pic>
        <p:nvPicPr>
          <p:cNvPr id="216" name="Google Shape;216;p28"/>
          <p:cNvPicPr preferRelativeResize="0"/>
          <p:nvPr/>
        </p:nvPicPr>
        <p:blipFill>
          <a:blip r:embed="rId9">
            <a:alphaModFix/>
          </a:blip>
          <a:stretch>
            <a:fillRect/>
          </a:stretch>
        </p:blipFill>
        <p:spPr>
          <a:xfrm>
            <a:off x="6513350" y="2149200"/>
            <a:ext cx="599881" cy="553725"/>
          </a:xfrm>
          <a:prstGeom prst="rect">
            <a:avLst/>
          </a:prstGeom>
          <a:noFill/>
          <a:ln>
            <a:noFill/>
          </a:ln>
        </p:spPr>
      </p:pic>
      <p:sp>
        <p:nvSpPr>
          <p:cNvPr id="217" name="Google Shape;217;p28"/>
          <p:cNvSpPr txBox="1"/>
          <p:nvPr/>
        </p:nvSpPr>
        <p:spPr>
          <a:xfrm>
            <a:off x="7164275" y="2000600"/>
            <a:ext cx="1795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FIS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Improve resiliency and performance with controlled experiments.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idx="1" type="body"/>
          </p:nvPr>
        </p:nvSpPr>
        <p:spPr>
          <a:xfrm>
            <a:off x="457200" y="895350"/>
            <a:ext cx="8229600" cy="3646800"/>
          </a:xfrm>
          <a:prstGeom prst="rect">
            <a:avLst/>
          </a:prstGeom>
        </p:spPr>
        <p:txBody>
          <a:bodyPr anchorCtr="0" anchor="t" bIns="45700" lIns="91425" spcFirstLastPara="1" rIns="91425" wrap="square" tIns="45700">
            <a:noAutofit/>
          </a:bodyPr>
          <a:lstStyle/>
          <a:p>
            <a:pPr indent="-342900" lvl="0" marL="457200" rtl="0" algn="l">
              <a:spcBef>
                <a:spcPts val="640"/>
              </a:spcBef>
              <a:spcAft>
                <a:spcPts val="0"/>
              </a:spcAft>
              <a:buSzPts val="1800"/>
              <a:buFont typeface="Times New Roman"/>
              <a:buAutoNum type="arabicPeriod"/>
            </a:pPr>
            <a:r>
              <a:rPr lang="en-US" sz="1800">
                <a:latin typeface="Times New Roman"/>
                <a:ea typeface="Times New Roman"/>
                <a:cs typeface="Times New Roman"/>
                <a:sym typeface="Times New Roman"/>
              </a:rPr>
              <a:t>Security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Reliability + Availability + Scalability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Performance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Cost-optimization</a:t>
            </a:r>
            <a:endParaRPr sz="1800">
              <a:latin typeface="Times New Roman"/>
              <a:ea typeface="Times New Roman"/>
              <a:cs typeface="Times New Roman"/>
              <a:sym typeface="Times New Roman"/>
            </a:endParaRPr>
          </a:p>
        </p:txBody>
      </p:sp>
      <p:sp>
        <p:nvSpPr>
          <p:cNvPr id="224" name="Google Shape;224;p29"/>
          <p:cNvSpPr txBox="1"/>
          <p:nvPr>
            <p:ph type="title"/>
          </p:nvPr>
        </p:nvSpPr>
        <p:spPr>
          <a:xfrm>
            <a:off x="457200" y="358377"/>
            <a:ext cx="8229600" cy="471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 Design Principles</a:t>
            </a:r>
            <a:endParaRPr sz="2800">
              <a:latin typeface="Times New Roman"/>
              <a:ea typeface="Times New Roman"/>
              <a:cs typeface="Times New Roman"/>
              <a:sym typeface="Times New Roman"/>
            </a:endParaRPr>
          </a:p>
        </p:txBody>
      </p:sp>
      <p:sp>
        <p:nvSpPr>
          <p:cNvPr id="225" name="Google Shape;225;p29"/>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idx="1" type="body"/>
          </p:nvPr>
        </p:nvSpPr>
        <p:spPr>
          <a:xfrm>
            <a:off x="457200" y="895350"/>
            <a:ext cx="8229600" cy="36468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latin typeface="Times New Roman"/>
                <a:ea typeface="Times New Roman"/>
                <a:cs typeface="Times New Roman"/>
                <a:sym typeface="Times New Roman"/>
              </a:rPr>
              <a:t>Technologies Implemented:</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VPC</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The use of SSH key when connecting to AWS CLI</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Configure an AWS Identity and Access Management (IAM) role</a:t>
            </a:r>
            <a:endParaRPr sz="1800">
              <a:latin typeface="Times New Roman"/>
              <a:ea typeface="Times New Roman"/>
              <a:cs typeface="Times New Roman"/>
              <a:sym typeface="Times New Roman"/>
            </a:endParaRPr>
          </a:p>
          <a:p>
            <a:pPr indent="0" lvl="0" marL="0" rtl="0" algn="l">
              <a:spcBef>
                <a:spcPts val="640"/>
              </a:spcBef>
              <a:spcAft>
                <a:spcPts val="0"/>
              </a:spcAft>
              <a:buNone/>
            </a:pPr>
            <a:r>
              <a:rPr lang="en-US" sz="1800">
                <a:latin typeface="Times New Roman"/>
                <a:ea typeface="Times New Roman"/>
                <a:cs typeface="Times New Roman"/>
                <a:sym typeface="Times New Roman"/>
              </a:rPr>
              <a:t>Future Extensions:</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AWS encryption solutions and default security controls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Multi-factor authentication (MFA)</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IAM - manage authentications and permissions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AWS Key Management Service (KMS) - create and manage cryptographic keys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Amazon Cloudtrail - detect and investigate security events</a:t>
            </a:r>
            <a:endParaRPr sz="1800">
              <a:latin typeface="Times New Roman"/>
              <a:ea typeface="Times New Roman"/>
              <a:cs typeface="Times New Roman"/>
              <a:sym typeface="Times New Roman"/>
            </a:endParaRPr>
          </a:p>
        </p:txBody>
      </p:sp>
      <p:sp>
        <p:nvSpPr>
          <p:cNvPr id="232" name="Google Shape;232;p30"/>
          <p:cNvSpPr txBox="1"/>
          <p:nvPr>
            <p:ph type="title"/>
          </p:nvPr>
        </p:nvSpPr>
        <p:spPr>
          <a:xfrm>
            <a:off x="457200" y="358377"/>
            <a:ext cx="8229600" cy="471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 - Security</a:t>
            </a:r>
            <a:endParaRPr sz="2800">
              <a:latin typeface="Times New Roman"/>
              <a:ea typeface="Times New Roman"/>
              <a:cs typeface="Times New Roman"/>
              <a:sym typeface="Times New Roman"/>
            </a:endParaRPr>
          </a:p>
        </p:txBody>
      </p:sp>
      <p:sp>
        <p:nvSpPr>
          <p:cNvPr id="233" name="Google Shape;233;p30"/>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399475" y="819150"/>
            <a:ext cx="8586300" cy="42219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700">
                <a:latin typeface="Times New Roman"/>
                <a:ea typeface="Times New Roman"/>
                <a:cs typeface="Times New Roman"/>
                <a:sym typeface="Times New Roman"/>
              </a:rPr>
              <a:t>Technologies Implemented:</a:t>
            </a:r>
            <a:endParaRPr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b="1" lang="en-US" sz="1700">
                <a:latin typeface="Times New Roman"/>
                <a:ea typeface="Times New Roman"/>
                <a:cs typeface="Times New Roman"/>
                <a:sym typeface="Times New Roman"/>
              </a:rPr>
              <a:t>Multiple Availability Zones</a:t>
            </a:r>
            <a:r>
              <a:rPr lang="en-US" sz="1700">
                <a:latin typeface="Times New Roman"/>
                <a:ea typeface="Times New Roman"/>
                <a:cs typeface="Times New Roman"/>
                <a:sym typeface="Times New Roman"/>
              </a:rPr>
              <a:t> for reliability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b="1" lang="en-US" sz="1700">
                <a:latin typeface="Times New Roman"/>
                <a:ea typeface="Times New Roman"/>
                <a:cs typeface="Times New Roman"/>
                <a:sym typeface="Times New Roman"/>
              </a:rPr>
              <a:t>Amazon Cloudwatch </a:t>
            </a:r>
            <a:r>
              <a:rPr lang="en-US" sz="1700">
                <a:latin typeface="Times New Roman"/>
                <a:ea typeface="Times New Roman"/>
                <a:cs typeface="Times New Roman"/>
                <a:sym typeface="Times New Roman"/>
              </a:rPr>
              <a:t>to adapt to changes in demand </a:t>
            </a:r>
            <a:r>
              <a:rPr lang="en-US" sz="1700">
                <a:latin typeface="Times New Roman"/>
                <a:ea typeface="Times New Roman"/>
                <a:cs typeface="Times New Roman"/>
                <a:sym typeface="Times New Roman"/>
              </a:rPr>
              <a:t>for scalability</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b="1" lang="en-US" sz="1700">
                <a:latin typeface="Times New Roman"/>
                <a:ea typeface="Times New Roman"/>
                <a:cs typeface="Times New Roman"/>
                <a:sym typeface="Times New Roman"/>
              </a:rPr>
              <a:t>Amazon S3</a:t>
            </a:r>
            <a:r>
              <a:rPr lang="en-US" sz="1700">
                <a:latin typeface="Times New Roman"/>
                <a:ea typeface="Times New Roman"/>
                <a:cs typeface="Times New Roman"/>
                <a:sym typeface="Times New Roman"/>
              </a:rPr>
              <a:t> (99.99% availability and an average annual expected loss of 0.000000001% of objects) and </a:t>
            </a:r>
            <a:r>
              <a:rPr b="1" lang="en-US" sz="1700">
                <a:latin typeface="Times New Roman"/>
                <a:ea typeface="Times New Roman"/>
                <a:cs typeface="Times New Roman"/>
                <a:sym typeface="Times New Roman"/>
              </a:rPr>
              <a:t>Amazon EC2</a:t>
            </a:r>
            <a:r>
              <a:rPr lang="en-US" sz="1700">
                <a:latin typeface="Times New Roman"/>
                <a:ea typeface="Times New Roman"/>
                <a:cs typeface="Times New Roman"/>
                <a:sym typeface="Times New Roman"/>
              </a:rPr>
              <a:t> (offers 99.9% availability for each Amazon EC2 region) </a:t>
            </a:r>
            <a:endParaRPr sz="1700">
              <a:latin typeface="Times New Roman"/>
              <a:ea typeface="Times New Roman"/>
              <a:cs typeface="Times New Roman"/>
              <a:sym typeface="Times New Roman"/>
            </a:endParaRPr>
          </a:p>
          <a:p>
            <a:pPr indent="0" lvl="0" marL="0" rtl="0" algn="l">
              <a:spcBef>
                <a:spcPts val="640"/>
              </a:spcBef>
              <a:spcAft>
                <a:spcPts val="0"/>
              </a:spcAft>
              <a:buNone/>
            </a:pPr>
            <a:r>
              <a:rPr lang="en-US" sz="1700">
                <a:latin typeface="Times New Roman"/>
                <a:ea typeface="Times New Roman"/>
                <a:cs typeface="Times New Roman"/>
                <a:sym typeface="Times New Roman"/>
              </a:rPr>
              <a:t>Future Extensions:</a:t>
            </a:r>
            <a:endParaRPr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lang="en-US" sz="1700">
                <a:latin typeface="Times New Roman"/>
                <a:ea typeface="Times New Roman"/>
                <a:cs typeface="Times New Roman"/>
                <a:sym typeface="Times New Roman"/>
              </a:rPr>
              <a:t>AWS Auto Scaling to withstand component failures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US" sz="1700">
                <a:latin typeface="Times New Roman"/>
                <a:ea typeface="Times New Roman"/>
                <a:cs typeface="Times New Roman"/>
                <a:sym typeface="Times New Roman"/>
              </a:rPr>
              <a:t>AWS Backup for recoverability</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US" sz="1700">
                <a:latin typeface="Times New Roman"/>
                <a:ea typeface="Times New Roman"/>
                <a:cs typeface="Times New Roman"/>
                <a:sym typeface="Times New Roman"/>
              </a:rPr>
              <a:t>AWS Fault Injection Simulator (FIS) to run fault injection experiments and test reliability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US" sz="1700">
                <a:latin typeface="Times New Roman"/>
                <a:ea typeface="Times New Roman"/>
                <a:cs typeface="Times New Roman"/>
                <a:sym typeface="Times New Roman"/>
              </a:rPr>
              <a:t>Point-in-time recovery (PITR) in AWS RDS and Runbooks to plan for disaster recovery</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US" sz="1700">
                <a:latin typeface="Times New Roman"/>
                <a:ea typeface="Times New Roman"/>
                <a:cs typeface="Times New Roman"/>
                <a:sym typeface="Times New Roman"/>
              </a:rPr>
              <a:t>Playbooks for disruptive changes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US" sz="1700">
                <a:latin typeface="Times New Roman"/>
                <a:ea typeface="Times New Roman"/>
                <a:cs typeface="Times New Roman"/>
                <a:sym typeface="Times New Roman"/>
              </a:rPr>
              <a:t>Amazon Redshift - add notes more larger storage capacity</a:t>
            </a:r>
            <a:endParaRPr sz="1700">
              <a:latin typeface="Times New Roman"/>
              <a:ea typeface="Times New Roman"/>
              <a:cs typeface="Times New Roman"/>
              <a:sym typeface="Times New Roman"/>
            </a:endParaRPr>
          </a:p>
        </p:txBody>
      </p:sp>
      <p:sp>
        <p:nvSpPr>
          <p:cNvPr id="240" name="Google Shape;240;p31"/>
          <p:cNvSpPr txBox="1"/>
          <p:nvPr>
            <p:ph type="title"/>
          </p:nvPr>
        </p:nvSpPr>
        <p:spPr>
          <a:xfrm>
            <a:off x="457200" y="358375"/>
            <a:ext cx="8586300" cy="445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700">
                <a:latin typeface="Times New Roman"/>
                <a:ea typeface="Times New Roman"/>
                <a:cs typeface="Times New Roman"/>
                <a:sym typeface="Times New Roman"/>
              </a:rPr>
              <a:t>Cloud Architecture - Reliability + Availability + Scalability</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sz="2700">
              <a:latin typeface="Times New Roman"/>
              <a:ea typeface="Times New Roman"/>
              <a:cs typeface="Times New Roman"/>
              <a:sym typeface="Times New Roman"/>
            </a:endParaRPr>
          </a:p>
        </p:txBody>
      </p:sp>
      <p:sp>
        <p:nvSpPr>
          <p:cNvPr id="241" name="Google Shape;241;p31"/>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idx="1" type="body"/>
          </p:nvPr>
        </p:nvSpPr>
        <p:spPr>
          <a:xfrm>
            <a:off x="406500" y="748450"/>
            <a:ext cx="8508900" cy="770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latin typeface="Times New Roman"/>
                <a:ea typeface="Times New Roman"/>
                <a:cs typeface="Times New Roman"/>
                <a:sym typeface="Times New Roman"/>
              </a:rPr>
              <a:t>Technologies Implemented:</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Amazon CloudWatch</a:t>
            </a:r>
            <a:endParaRPr sz="1800">
              <a:latin typeface="Times New Roman"/>
              <a:ea typeface="Times New Roman"/>
              <a:cs typeface="Times New Roman"/>
              <a:sym typeface="Times New Roman"/>
            </a:endParaRPr>
          </a:p>
        </p:txBody>
      </p:sp>
      <p:sp>
        <p:nvSpPr>
          <p:cNvPr id="248" name="Google Shape;248;p32"/>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 - Performance</a:t>
            </a:r>
            <a:endParaRPr sz="2800">
              <a:latin typeface="Times New Roman"/>
              <a:ea typeface="Times New Roman"/>
              <a:cs typeface="Times New Roman"/>
              <a:sym typeface="Times New Roman"/>
            </a:endParaRPr>
          </a:p>
        </p:txBody>
      </p:sp>
      <p:sp>
        <p:nvSpPr>
          <p:cNvPr id="249" name="Google Shape;249;p32"/>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50" name="Google Shape;250;p32"/>
          <p:cNvPicPr preferRelativeResize="0"/>
          <p:nvPr/>
        </p:nvPicPr>
        <p:blipFill>
          <a:blip r:embed="rId3">
            <a:alphaModFix/>
          </a:blip>
          <a:stretch>
            <a:fillRect/>
          </a:stretch>
        </p:blipFill>
        <p:spPr>
          <a:xfrm>
            <a:off x="631500" y="1594750"/>
            <a:ext cx="7556050" cy="328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idx="1" type="body"/>
          </p:nvPr>
        </p:nvSpPr>
        <p:spPr>
          <a:xfrm>
            <a:off x="406500" y="900850"/>
            <a:ext cx="8508900" cy="38664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latin typeface="Times New Roman"/>
                <a:ea typeface="Times New Roman"/>
                <a:cs typeface="Times New Roman"/>
                <a:sym typeface="Times New Roman"/>
              </a:rPr>
              <a:t>Technologies Implemented:</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Amazon S3 - economical and efficient, the tradeoff is that the data has to be read into RDS to transform the data</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Amazon EC2 - offers complete control over the AWS compute resources and infrastructure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Amazon RDS - helps to set up, operate, and scale a relational database which works for this particular business’s needs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Amazon SageMaker - accelerate and streamline the machine learning lifecycle</a:t>
            </a:r>
            <a:endParaRPr sz="1800">
              <a:latin typeface="Times New Roman"/>
              <a:ea typeface="Times New Roman"/>
              <a:cs typeface="Times New Roman"/>
              <a:sym typeface="Times New Roman"/>
            </a:endParaRPr>
          </a:p>
          <a:p>
            <a:pPr indent="0" lvl="0" marL="0" rtl="0" algn="l">
              <a:spcBef>
                <a:spcPts val="640"/>
              </a:spcBef>
              <a:spcAft>
                <a:spcPts val="0"/>
              </a:spcAft>
              <a:buNone/>
            </a:pPr>
            <a:r>
              <a:rPr lang="en-US" sz="1800">
                <a:latin typeface="Times New Roman"/>
                <a:ea typeface="Times New Roman"/>
                <a:cs typeface="Times New Roman"/>
                <a:sym typeface="Times New Roman"/>
              </a:rPr>
              <a:t>Future Extensions:</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Network solution configurations</a:t>
            </a: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
        <p:nvSpPr>
          <p:cNvPr id="257" name="Google Shape;257;p33"/>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 - Performance (continued)</a:t>
            </a:r>
            <a:endParaRPr sz="2800">
              <a:latin typeface="Times New Roman"/>
              <a:ea typeface="Times New Roman"/>
              <a:cs typeface="Times New Roman"/>
              <a:sym typeface="Times New Roman"/>
            </a:endParaRPr>
          </a:p>
        </p:txBody>
      </p:sp>
      <p:sp>
        <p:nvSpPr>
          <p:cNvPr id="258" name="Google Shape;258;p33"/>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idx="1" type="body"/>
          </p:nvPr>
        </p:nvSpPr>
        <p:spPr>
          <a:xfrm>
            <a:off x="457200" y="895350"/>
            <a:ext cx="8229600" cy="36468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latin typeface="Times New Roman"/>
                <a:ea typeface="Times New Roman"/>
                <a:cs typeface="Times New Roman"/>
                <a:sym typeface="Times New Roman"/>
              </a:rPr>
              <a:t>Technologies Implemented:</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AWS pricing calculator</a:t>
            </a:r>
            <a:endParaRPr sz="1800">
              <a:latin typeface="Times New Roman"/>
              <a:ea typeface="Times New Roman"/>
              <a:cs typeface="Times New Roman"/>
              <a:sym typeface="Times New Roman"/>
            </a:endParaRPr>
          </a:p>
          <a:p>
            <a:pPr indent="0" lvl="0" marL="0" rtl="0" algn="l">
              <a:spcBef>
                <a:spcPts val="640"/>
              </a:spcBef>
              <a:spcAft>
                <a:spcPts val="0"/>
              </a:spcAft>
              <a:buNone/>
            </a:pPr>
            <a:r>
              <a:rPr lang="en-US" sz="1800">
                <a:latin typeface="Times New Roman"/>
                <a:ea typeface="Times New Roman"/>
                <a:cs typeface="Times New Roman"/>
                <a:sym typeface="Times New Roman"/>
              </a:rPr>
              <a:t>Future Extensions:</a:t>
            </a:r>
            <a:endParaRPr sz="1800">
              <a:latin typeface="Times New Roman"/>
              <a:ea typeface="Times New Roman"/>
              <a:cs typeface="Times New Roman"/>
              <a:sym typeface="Times New Roman"/>
            </a:endParaRPr>
          </a:p>
          <a:p>
            <a:pPr indent="-342900" lvl="0" marL="457200" rtl="0" algn="l">
              <a:spcBef>
                <a:spcPts val="640"/>
              </a:spcBef>
              <a:spcAft>
                <a:spcPts val="0"/>
              </a:spcAft>
              <a:buSzPts val="1800"/>
              <a:buFont typeface="Times New Roman"/>
              <a:buChar char="●"/>
            </a:pPr>
            <a:r>
              <a:rPr lang="en-US" sz="1800">
                <a:latin typeface="Times New Roman"/>
                <a:ea typeface="Times New Roman"/>
                <a:cs typeface="Times New Roman"/>
                <a:sym typeface="Times New Roman"/>
              </a:rPr>
              <a:t>AWS Cost Explorer - estimate resource utilization and spend, explore cost optimization opportunities, and also to forecast costs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AWS Budgets - control cost and usage with alerts, and configure actions that automatically respond to avoid overspending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Review the existing architectural decisions to optimize over time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S3 archiving system</a:t>
            </a:r>
            <a:endParaRPr sz="1800">
              <a:latin typeface="Times New Roman"/>
              <a:ea typeface="Times New Roman"/>
              <a:cs typeface="Times New Roman"/>
              <a:sym typeface="Times New Roman"/>
            </a:endParaRPr>
          </a:p>
        </p:txBody>
      </p:sp>
      <p:sp>
        <p:nvSpPr>
          <p:cNvPr id="265" name="Google Shape;265;p34"/>
          <p:cNvSpPr txBox="1"/>
          <p:nvPr>
            <p:ph type="title"/>
          </p:nvPr>
        </p:nvSpPr>
        <p:spPr>
          <a:xfrm>
            <a:off x="457200" y="358377"/>
            <a:ext cx="82296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a:t>
            </a:r>
            <a:r>
              <a:rPr lang="en-US" sz="2800">
                <a:latin typeface="Times New Roman"/>
                <a:ea typeface="Times New Roman"/>
                <a:cs typeface="Times New Roman"/>
                <a:sym typeface="Times New Roman"/>
              </a:rPr>
              <a:t> Architecture - Cost-optimization</a:t>
            </a:r>
            <a:endParaRPr sz="2800">
              <a:latin typeface="Times New Roman"/>
              <a:ea typeface="Times New Roman"/>
              <a:cs typeface="Times New Roman"/>
              <a:sym typeface="Times New Roman"/>
            </a:endParaRPr>
          </a:p>
        </p:txBody>
      </p:sp>
      <p:sp>
        <p:nvSpPr>
          <p:cNvPr id="266" name="Google Shape;266;p34"/>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1" type="body"/>
          </p:nvPr>
        </p:nvSpPr>
        <p:spPr>
          <a:xfrm>
            <a:off x="971550" y="1073149"/>
            <a:ext cx="2620200" cy="3181500"/>
          </a:xfrm>
          <a:prstGeom prst="rect">
            <a:avLst/>
          </a:prstGeom>
          <a:noFill/>
          <a:ln>
            <a:noFill/>
          </a:ln>
        </p:spPr>
        <p:txBody>
          <a:bodyPr anchorCtr="0" anchor="t" bIns="34275" lIns="68575" spcFirstLastPara="1" rIns="68575" wrap="square" tIns="34275">
            <a:normAutofit/>
          </a:bodyPr>
          <a:lstStyle/>
          <a:p>
            <a:pPr indent="-88900" lvl="0" marL="215900" rtl="0" algn="l">
              <a:lnSpc>
                <a:spcPct val="100000"/>
              </a:lnSpc>
              <a:spcBef>
                <a:spcPts val="0"/>
              </a:spcBef>
              <a:spcAft>
                <a:spcPts val="0"/>
              </a:spcAft>
              <a:buSzPts val="2100"/>
              <a:buNone/>
            </a:pPr>
            <a:r>
              <a:t/>
            </a:r>
            <a:endParaRPr sz="1100"/>
          </a:p>
          <a:p>
            <a:pPr indent="-88900" lvl="0" marL="215900" rtl="0" algn="l">
              <a:lnSpc>
                <a:spcPct val="100000"/>
              </a:lnSpc>
              <a:spcBef>
                <a:spcPts val="800"/>
              </a:spcBef>
              <a:spcAft>
                <a:spcPts val="0"/>
              </a:spcAft>
              <a:buSzPts val="2100"/>
              <a:buNone/>
            </a:pPr>
            <a:r>
              <a:t/>
            </a:r>
            <a:endParaRPr sz="1100"/>
          </a:p>
        </p:txBody>
      </p:sp>
      <p:sp>
        <p:nvSpPr>
          <p:cNvPr id="272" name="Google Shape;272;p35"/>
          <p:cNvSpPr txBox="1"/>
          <p:nvPr/>
        </p:nvSpPr>
        <p:spPr>
          <a:xfrm>
            <a:off x="3761144" y="1475125"/>
            <a:ext cx="5425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73" name="Google Shape;273;p35"/>
          <p:cNvSpPr txBox="1"/>
          <p:nvPr/>
        </p:nvSpPr>
        <p:spPr>
          <a:xfrm>
            <a:off x="3939802" y="2678988"/>
            <a:ext cx="50685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imes New Roman"/>
                <a:ea typeface="Times New Roman"/>
                <a:cs typeface="Times New Roman"/>
                <a:sym typeface="Times New Roman"/>
              </a:rPr>
              <a:t>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p:txBody>
      </p:sp>
      <p:sp>
        <p:nvSpPr>
          <p:cNvPr id="274" name="Google Shape;274;p35"/>
          <p:cNvSpPr txBox="1"/>
          <p:nvPr/>
        </p:nvSpPr>
        <p:spPr>
          <a:xfrm>
            <a:off x="4356850" y="3882850"/>
            <a:ext cx="13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5"/>
          <p:cNvSpPr txBox="1"/>
          <p:nvPr>
            <p:ph type="title"/>
          </p:nvPr>
        </p:nvSpPr>
        <p:spPr>
          <a:xfrm>
            <a:off x="457200" y="358377"/>
            <a:ext cx="8229600" cy="40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400"/>
              <a:buNone/>
            </a:pPr>
            <a:r>
              <a:rPr lang="en-US" sz="2800">
                <a:latin typeface="Times New Roman"/>
                <a:ea typeface="Times New Roman"/>
                <a:cs typeface="Times New Roman"/>
                <a:sym typeface="Times New Roman"/>
              </a:rPr>
              <a:t>Economics of Cloud Computing / Cost Analysis</a:t>
            </a:r>
            <a:endParaRPr sz="2800">
              <a:latin typeface="Times New Roman"/>
              <a:ea typeface="Times New Roman"/>
              <a:cs typeface="Times New Roman"/>
              <a:sym typeface="Times New Roman"/>
            </a:endParaRPr>
          </a:p>
        </p:txBody>
      </p:sp>
      <p:sp>
        <p:nvSpPr>
          <p:cNvPr id="276" name="Google Shape;276;p35"/>
          <p:cNvSpPr txBox="1"/>
          <p:nvPr/>
        </p:nvSpPr>
        <p:spPr>
          <a:xfrm>
            <a:off x="2443175" y="4586300"/>
            <a:ext cx="281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5"/>
          <p:cNvSpPr txBox="1"/>
          <p:nvPr/>
        </p:nvSpPr>
        <p:spPr>
          <a:xfrm>
            <a:off x="310753" y="987091"/>
            <a:ext cx="8522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AWS and Microsoft Azure </a:t>
            </a:r>
            <a:r>
              <a:rPr lang="en-US" sz="1800">
                <a:solidFill>
                  <a:schemeClr val="lt1"/>
                </a:solidFill>
                <a:latin typeface="Times New Roman"/>
                <a:ea typeface="Times New Roman"/>
                <a:cs typeface="Times New Roman"/>
                <a:sym typeface="Times New Roman"/>
              </a:rPr>
              <a:t>3 Months </a:t>
            </a:r>
            <a:r>
              <a:rPr b="0" i="0" lang="en-US" sz="1800" u="none" cap="none" strike="noStrike">
                <a:solidFill>
                  <a:schemeClr val="lt1"/>
                </a:solidFill>
                <a:latin typeface="Times New Roman"/>
                <a:ea typeface="Times New Roman"/>
                <a:cs typeface="Times New Roman"/>
                <a:sym typeface="Times New Roman"/>
              </a:rPr>
              <a:t>Total Cost Of Ownership (TCO) Comparison</a:t>
            </a:r>
            <a:r>
              <a:rPr lang="en-US" sz="1800">
                <a:solidFill>
                  <a:schemeClr val="lt1"/>
                </a:solidFill>
                <a:latin typeface="Times New Roman"/>
                <a:ea typeface="Times New Roman"/>
                <a:cs typeface="Times New Roman"/>
                <a:sym typeface="Times New Roman"/>
              </a:rPr>
              <a:t> </a:t>
            </a:r>
            <a:endParaRPr b="0" i="0" sz="1800" u="none" cap="none" strike="noStrike">
              <a:solidFill>
                <a:schemeClr val="lt1"/>
              </a:solidFill>
              <a:latin typeface="Times New Roman"/>
              <a:ea typeface="Times New Roman"/>
              <a:cs typeface="Times New Roman"/>
              <a:sym typeface="Times New Roman"/>
            </a:endParaRPr>
          </a:p>
        </p:txBody>
      </p:sp>
      <p:pic>
        <p:nvPicPr>
          <p:cNvPr descr="Chart, waterfall chart&#10;&#10;Description automatically generated" id="278" name="Google Shape;278;p35"/>
          <p:cNvPicPr preferRelativeResize="0"/>
          <p:nvPr/>
        </p:nvPicPr>
        <p:blipFill rotWithShape="1">
          <a:blip r:embed="rId3">
            <a:alphaModFix/>
          </a:blip>
          <a:srcRect b="0" l="0" r="0" t="0"/>
          <a:stretch/>
        </p:blipFill>
        <p:spPr>
          <a:xfrm>
            <a:off x="52950" y="1691775"/>
            <a:ext cx="4648706" cy="2775100"/>
          </a:xfrm>
          <a:prstGeom prst="rect">
            <a:avLst/>
          </a:prstGeom>
          <a:noFill/>
          <a:ln>
            <a:noFill/>
          </a:ln>
        </p:spPr>
      </p:pic>
      <p:pic>
        <p:nvPicPr>
          <p:cNvPr id="279" name="Google Shape;279;p35"/>
          <p:cNvPicPr preferRelativeResize="0"/>
          <p:nvPr/>
        </p:nvPicPr>
        <p:blipFill>
          <a:blip r:embed="rId4">
            <a:alphaModFix/>
          </a:blip>
          <a:stretch>
            <a:fillRect/>
          </a:stretch>
        </p:blipFill>
        <p:spPr>
          <a:xfrm>
            <a:off x="4764281" y="1691775"/>
            <a:ext cx="4244020" cy="277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457200" y="358378"/>
            <a:ext cx="82296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9E1F8"/>
              </a:buClr>
              <a:buSzPts val="4400"/>
              <a:buFont typeface="Calibri"/>
              <a:buNone/>
            </a:pPr>
            <a:r>
              <a:rPr lang="en-US" sz="2800">
                <a:latin typeface="Times New Roman"/>
                <a:ea typeface="Times New Roman"/>
                <a:cs typeface="Times New Roman"/>
                <a:sym typeface="Times New Roman"/>
              </a:rPr>
              <a:t>Business Case</a:t>
            </a:r>
            <a:endParaRPr sz="2800">
              <a:latin typeface="Times New Roman"/>
              <a:ea typeface="Times New Roman"/>
              <a:cs typeface="Times New Roman"/>
              <a:sym typeface="Times New Roman"/>
            </a:endParaRPr>
          </a:p>
        </p:txBody>
      </p:sp>
      <p:sp>
        <p:nvSpPr>
          <p:cNvPr id="95" name="Google Shape;95;p18"/>
          <p:cNvSpPr txBox="1"/>
          <p:nvPr>
            <p:ph idx="1" type="body"/>
          </p:nvPr>
        </p:nvSpPr>
        <p:spPr>
          <a:xfrm>
            <a:off x="228600" y="1200150"/>
            <a:ext cx="4484100" cy="339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latin typeface="Times New Roman"/>
                <a:ea typeface="Times New Roman"/>
                <a:cs typeface="Times New Roman"/>
                <a:sym typeface="Times New Roman"/>
              </a:rPr>
              <a:t>A new </a:t>
            </a:r>
            <a:r>
              <a:rPr lang="en-US" sz="1800">
                <a:latin typeface="Times New Roman"/>
                <a:ea typeface="Times New Roman"/>
                <a:cs typeface="Times New Roman"/>
                <a:sym typeface="Times New Roman"/>
              </a:rPr>
              <a:t>liquor business is interested in entering the liquor market in Iowa state and would like to better understand the market. Some insights that can be helpful to the business: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Sales of different types of liquor in different regions and stores </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Seasonality of the liquor sales</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3200"/>
              <a:buFont typeface="Arial"/>
              <a:buNone/>
            </a:pPr>
            <a:r>
              <a:t/>
            </a:r>
            <a:endParaRPr sz="1800">
              <a:latin typeface="Times New Roman"/>
              <a:ea typeface="Times New Roman"/>
              <a:cs typeface="Times New Roman"/>
              <a:sym typeface="Times New Roman"/>
            </a:endParaRPr>
          </a:p>
        </p:txBody>
      </p:sp>
      <p:sp>
        <p:nvSpPr>
          <p:cNvPr id="96" name="Google Shape;96;p18"/>
          <p:cNvSpPr txBox="1"/>
          <p:nvPr>
            <p:ph idx="12" type="sldNum"/>
          </p:nvPr>
        </p:nvSpPr>
        <p:spPr>
          <a:xfrm>
            <a:off x="457200" y="4767263"/>
            <a:ext cx="2133600" cy="273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97" name="Google Shape;97;p18"/>
          <p:cNvPicPr preferRelativeResize="0"/>
          <p:nvPr/>
        </p:nvPicPr>
        <p:blipFill>
          <a:blip r:embed="rId3">
            <a:alphaModFix/>
          </a:blip>
          <a:stretch>
            <a:fillRect/>
          </a:stretch>
        </p:blipFill>
        <p:spPr>
          <a:xfrm>
            <a:off x="4941300" y="1270450"/>
            <a:ext cx="3970826" cy="21541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idx="1" type="body"/>
          </p:nvPr>
        </p:nvSpPr>
        <p:spPr>
          <a:xfrm>
            <a:off x="971550" y="1073149"/>
            <a:ext cx="2620200" cy="3181500"/>
          </a:xfrm>
          <a:prstGeom prst="rect">
            <a:avLst/>
          </a:prstGeom>
          <a:noFill/>
          <a:ln>
            <a:noFill/>
          </a:ln>
        </p:spPr>
        <p:txBody>
          <a:bodyPr anchorCtr="0" anchor="t" bIns="34275" lIns="68575" spcFirstLastPara="1" rIns="68575" wrap="square" tIns="34275">
            <a:normAutofit/>
          </a:bodyPr>
          <a:lstStyle/>
          <a:p>
            <a:pPr indent="-88900" lvl="0" marL="215900" rtl="0" algn="l">
              <a:spcBef>
                <a:spcPts val="0"/>
              </a:spcBef>
              <a:spcAft>
                <a:spcPts val="0"/>
              </a:spcAft>
              <a:buSzPts val="2100"/>
              <a:buNone/>
            </a:pPr>
            <a:r>
              <a:t/>
            </a:r>
            <a:endParaRPr sz="1100"/>
          </a:p>
          <a:p>
            <a:pPr indent="-88900" lvl="0" marL="215900" rtl="0" algn="l">
              <a:spcBef>
                <a:spcPts val="800"/>
              </a:spcBef>
              <a:spcAft>
                <a:spcPts val="0"/>
              </a:spcAft>
              <a:buSzPts val="2100"/>
              <a:buNone/>
            </a:pPr>
            <a:r>
              <a:t/>
            </a:r>
            <a:endParaRPr sz="1100"/>
          </a:p>
        </p:txBody>
      </p:sp>
      <p:sp>
        <p:nvSpPr>
          <p:cNvPr id="285" name="Google Shape;285;p36"/>
          <p:cNvSpPr txBox="1"/>
          <p:nvPr/>
        </p:nvSpPr>
        <p:spPr>
          <a:xfrm>
            <a:off x="3761144" y="1475125"/>
            <a:ext cx="5425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86" name="Google Shape;286;p36"/>
          <p:cNvSpPr txBox="1"/>
          <p:nvPr/>
        </p:nvSpPr>
        <p:spPr>
          <a:xfrm>
            <a:off x="3939802" y="2678988"/>
            <a:ext cx="506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                         </a:t>
            </a:r>
            <a:endParaRPr sz="1100">
              <a:solidFill>
                <a:schemeClr val="lt1"/>
              </a:solidFill>
            </a:endParaRPr>
          </a:p>
          <a:p>
            <a:pPr indent="0" lvl="0" marL="0" marR="0" rtl="0" algn="l">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287" name="Google Shape;287;p36"/>
          <p:cNvSpPr txBox="1"/>
          <p:nvPr/>
        </p:nvSpPr>
        <p:spPr>
          <a:xfrm>
            <a:off x="4356850" y="3882850"/>
            <a:ext cx="1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6"/>
          <p:cNvSpPr txBox="1"/>
          <p:nvPr>
            <p:ph type="title"/>
          </p:nvPr>
        </p:nvSpPr>
        <p:spPr>
          <a:xfrm>
            <a:off x="457200" y="358377"/>
            <a:ext cx="8229600" cy="4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Economics of Cloud Computing / Cost Analysis</a:t>
            </a:r>
            <a:endParaRPr sz="2800">
              <a:latin typeface="Times New Roman"/>
              <a:ea typeface="Times New Roman"/>
              <a:cs typeface="Times New Roman"/>
              <a:sym typeface="Times New Roman"/>
            </a:endParaRPr>
          </a:p>
        </p:txBody>
      </p:sp>
      <p:pic>
        <p:nvPicPr>
          <p:cNvPr id="289" name="Google Shape;289;p36"/>
          <p:cNvPicPr preferRelativeResize="0"/>
          <p:nvPr/>
        </p:nvPicPr>
        <p:blipFill>
          <a:blip r:embed="rId3">
            <a:alphaModFix/>
          </a:blip>
          <a:stretch>
            <a:fillRect/>
          </a:stretch>
        </p:blipFill>
        <p:spPr>
          <a:xfrm>
            <a:off x="4658550" y="1683625"/>
            <a:ext cx="4460895" cy="2807900"/>
          </a:xfrm>
          <a:prstGeom prst="rect">
            <a:avLst/>
          </a:prstGeom>
          <a:noFill/>
          <a:ln>
            <a:noFill/>
          </a:ln>
        </p:spPr>
      </p:pic>
      <p:sp>
        <p:nvSpPr>
          <p:cNvPr id="290" name="Google Shape;290;p36"/>
          <p:cNvSpPr txBox="1"/>
          <p:nvPr/>
        </p:nvSpPr>
        <p:spPr>
          <a:xfrm>
            <a:off x="2443175" y="4586300"/>
            <a:ext cx="28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1" name="Google Shape;291;p36"/>
          <p:cNvSpPr txBox="1"/>
          <p:nvPr/>
        </p:nvSpPr>
        <p:spPr>
          <a:xfrm>
            <a:off x="559450" y="987025"/>
            <a:ext cx="77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Times New Roman"/>
                <a:ea typeface="Times New Roman"/>
                <a:cs typeface="Times New Roman"/>
                <a:sym typeface="Times New Roman"/>
              </a:rPr>
              <a:t>AWS and Microsoft Azure </a:t>
            </a:r>
            <a:r>
              <a:rPr lang="en-US" sz="1800">
                <a:solidFill>
                  <a:schemeClr val="lt1"/>
                </a:solidFill>
                <a:latin typeface="Times New Roman"/>
                <a:ea typeface="Times New Roman"/>
                <a:cs typeface="Times New Roman"/>
                <a:sym typeface="Times New Roman"/>
              </a:rPr>
              <a:t>1-Year TCO</a:t>
            </a:r>
            <a:r>
              <a:rPr lang="en-US" sz="1800">
                <a:solidFill>
                  <a:schemeClr val="lt1"/>
                </a:solidFill>
                <a:latin typeface="Times New Roman"/>
                <a:ea typeface="Times New Roman"/>
                <a:cs typeface="Times New Roman"/>
                <a:sym typeface="Times New Roman"/>
              </a:rPr>
              <a:t> Comparison </a:t>
            </a:r>
            <a:endParaRPr sz="1800">
              <a:solidFill>
                <a:schemeClr val="lt1"/>
              </a:solidFill>
              <a:latin typeface="Times New Roman"/>
              <a:ea typeface="Times New Roman"/>
              <a:cs typeface="Times New Roman"/>
              <a:sym typeface="Times New Roman"/>
            </a:endParaRPr>
          </a:p>
        </p:txBody>
      </p:sp>
      <p:pic>
        <p:nvPicPr>
          <p:cNvPr id="292" name="Google Shape;292;p36"/>
          <p:cNvPicPr preferRelativeResize="0"/>
          <p:nvPr/>
        </p:nvPicPr>
        <p:blipFill>
          <a:blip r:embed="rId4">
            <a:alphaModFix/>
          </a:blip>
          <a:stretch>
            <a:fillRect/>
          </a:stretch>
        </p:blipFill>
        <p:spPr>
          <a:xfrm>
            <a:off x="9684" y="1677175"/>
            <a:ext cx="4593766" cy="280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idx="1" type="body"/>
          </p:nvPr>
        </p:nvSpPr>
        <p:spPr>
          <a:xfrm>
            <a:off x="971550" y="1073149"/>
            <a:ext cx="2620200" cy="3181500"/>
          </a:xfrm>
          <a:prstGeom prst="rect">
            <a:avLst/>
          </a:prstGeom>
          <a:noFill/>
          <a:ln>
            <a:noFill/>
          </a:ln>
        </p:spPr>
        <p:txBody>
          <a:bodyPr anchorCtr="0" anchor="t" bIns="34275" lIns="68575" spcFirstLastPara="1" rIns="68575" wrap="square" tIns="34275">
            <a:normAutofit/>
          </a:bodyPr>
          <a:lstStyle/>
          <a:p>
            <a:pPr indent="-88900" lvl="0" marL="215900" rtl="0" algn="l">
              <a:spcBef>
                <a:spcPts val="0"/>
              </a:spcBef>
              <a:spcAft>
                <a:spcPts val="0"/>
              </a:spcAft>
              <a:buSzPts val="2100"/>
              <a:buNone/>
            </a:pPr>
            <a:r>
              <a:t/>
            </a:r>
            <a:endParaRPr sz="1100"/>
          </a:p>
          <a:p>
            <a:pPr indent="-88900" lvl="0" marL="215900" rtl="0" algn="l">
              <a:spcBef>
                <a:spcPts val="800"/>
              </a:spcBef>
              <a:spcAft>
                <a:spcPts val="0"/>
              </a:spcAft>
              <a:buSzPts val="2100"/>
              <a:buNone/>
            </a:pPr>
            <a:r>
              <a:t/>
            </a:r>
            <a:endParaRPr sz="1100"/>
          </a:p>
        </p:txBody>
      </p:sp>
      <p:sp>
        <p:nvSpPr>
          <p:cNvPr id="298" name="Google Shape;298;p37"/>
          <p:cNvSpPr txBox="1"/>
          <p:nvPr/>
        </p:nvSpPr>
        <p:spPr>
          <a:xfrm>
            <a:off x="3939802" y="2678988"/>
            <a:ext cx="506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                         </a:t>
            </a:r>
            <a:endParaRPr sz="1100">
              <a:solidFill>
                <a:schemeClr val="lt1"/>
              </a:solidFill>
            </a:endParaRPr>
          </a:p>
          <a:p>
            <a:pPr indent="0" lvl="0" marL="0" marR="0" rtl="0" algn="l">
              <a:spcBef>
                <a:spcPts val="0"/>
              </a:spcBef>
              <a:spcAft>
                <a:spcPts val="0"/>
              </a:spcAft>
              <a:buNone/>
            </a:pPr>
            <a:r>
              <a:t/>
            </a:r>
            <a:endParaRPr b="1" sz="1400">
              <a:solidFill>
                <a:schemeClr val="lt1"/>
              </a:solidFill>
              <a:latin typeface="Times New Roman"/>
              <a:ea typeface="Times New Roman"/>
              <a:cs typeface="Times New Roman"/>
              <a:sym typeface="Times New Roman"/>
            </a:endParaRPr>
          </a:p>
        </p:txBody>
      </p:sp>
      <p:sp>
        <p:nvSpPr>
          <p:cNvPr id="299" name="Google Shape;299;p37"/>
          <p:cNvSpPr txBox="1"/>
          <p:nvPr/>
        </p:nvSpPr>
        <p:spPr>
          <a:xfrm>
            <a:off x="4356850" y="3882850"/>
            <a:ext cx="1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0" name="Google Shape;300;p37"/>
          <p:cNvSpPr txBox="1"/>
          <p:nvPr/>
        </p:nvSpPr>
        <p:spPr>
          <a:xfrm>
            <a:off x="483250" y="910825"/>
            <a:ext cx="8127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Times New Roman"/>
                <a:ea typeface="Times New Roman"/>
                <a:cs typeface="Times New Roman"/>
                <a:sym typeface="Times New Roman"/>
              </a:rPr>
              <a:t>AWS TCO is lower than Azure: it saves us </a:t>
            </a:r>
            <a:r>
              <a:rPr lang="en-US" sz="1800">
                <a:solidFill>
                  <a:schemeClr val="lt1"/>
                </a:solidFill>
                <a:latin typeface="Times New Roman"/>
                <a:ea typeface="Times New Roman"/>
                <a:cs typeface="Times New Roman"/>
                <a:sym typeface="Times New Roman"/>
              </a:rPr>
              <a:t>$543 (42%) for 3 months and $2,441 (</a:t>
            </a:r>
            <a:r>
              <a:rPr lang="en-US" sz="1800">
                <a:solidFill>
                  <a:schemeClr val="lt1"/>
                </a:solidFill>
                <a:latin typeface="Times New Roman"/>
                <a:ea typeface="Times New Roman"/>
                <a:cs typeface="Times New Roman"/>
                <a:sym typeface="Times New Roman"/>
              </a:rPr>
              <a:t>51%) a year.</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lt1"/>
                </a:solidFill>
                <a:latin typeface="Times New Roman"/>
                <a:ea typeface="Times New Roman"/>
                <a:cs typeface="Times New Roman"/>
                <a:sym typeface="Times New Roman"/>
              </a:rPr>
              <a:t>Cloud configurations: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1TB </a:t>
            </a:r>
            <a:r>
              <a:rPr lang="en-US" sz="1800">
                <a:solidFill>
                  <a:schemeClr val="lt1"/>
                </a:solidFill>
                <a:latin typeface="Times New Roman"/>
                <a:ea typeface="Times New Roman"/>
                <a:cs typeface="Times New Roman"/>
                <a:sym typeface="Times New Roman"/>
              </a:rPr>
              <a:t>S3 Standard Storage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EC2 1-Year Instance Savings Plans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All Upfront Payment with the following specifications: vCPUs: 4, Memory: 16GB, Storage: 1TB, and General Purpose SSD.</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lt1"/>
                </a:solidFill>
                <a:latin typeface="Times New Roman"/>
                <a:ea typeface="Times New Roman"/>
                <a:cs typeface="Times New Roman"/>
                <a:sym typeface="Times New Roman"/>
              </a:rPr>
              <a:t>Free tier services available: Amazon VPC, Auto Scaling, IAM, AWS Cost and Usage reports, Amazon Cloud Watch and AWS KMS.</a:t>
            </a:r>
            <a:endParaRPr sz="1800">
              <a:solidFill>
                <a:schemeClr val="lt1"/>
              </a:solidFill>
              <a:latin typeface="Times New Roman"/>
              <a:ea typeface="Times New Roman"/>
              <a:cs typeface="Times New Roman"/>
              <a:sym typeface="Times New Roman"/>
            </a:endParaRPr>
          </a:p>
        </p:txBody>
      </p:sp>
      <p:sp>
        <p:nvSpPr>
          <p:cNvPr id="301" name="Google Shape;301;p37"/>
          <p:cNvSpPr txBox="1"/>
          <p:nvPr>
            <p:ph type="title"/>
          </p:nvPr>
        </p:nvSpPr>
        <p:spPr>
          <a:xfrm>
            <a:off x="457200" y="358377"/>
            <a:ext cx="8229600" cy="40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Economics of Cloud Computing / Cost Analysis</a:t>
            </a:r>
            <a:endParaRPr sz="2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457200" y="358378"/>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400"/>
              <a:buNone/>
            </a:pPr>
            <a:r>
              <a:rPr lang="en-US" sz="2800">
                <a:latin typeface="Times New Roman"/>
                <a:ea typeface="Times New Roman"/>
                <a:cs typeface="Times New Roman"/>
                <a:sym typeface="Times New Roman"/>
              </a:rPr>
              <a:t>Success Criteria</a:t>
            </a:r>
            <a:endParaRPr sz="2800">
              <a:latin typeface="Times New Roman"/>
              <a:ea typeface="Times New Roman"/>
              <a:cs typeface="Times New Roman"/>
              <a:sym typeface="Times New Roman"/>
            </a:endParaRPr>
          </a:p>
        </p:txBody>
      </p:sp>
      <p:sp>
        <p:nvSpPr>
          <p:cNvPr id="308" name="Google Shape;308;p38"/>
          <p:cNvSpPr txBox="1"/>
          <p:nvPr>
            <p:ph idx="1" type="body"/>
          </p:nvPr>
        </p:nvSpPr>
        <p:spPr>
          <a:xfrm>
            <a:off x="457200" y="1200149"/>
            <a:ext cx="8229600" cy="3567113"/>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40"/>
              </a:spcBef>
              <a:spcAft>
                <a:spcPts val="0"/>
              </a:spcAft>
              <a:buSzPts val="1800"/>
              <a:buFont typeface="Times New Roman"/>
              <a:buChar char="●"/>
            </a:pPr>
            <a:r>
              <a:rPr lang="en-US" sz="1800">
                <a:latin typeface="Times New Roman"/>
                <a:ea typeface="Times New Roman"/>
                <a:cs typeface="Times New Roman"/>
                <a:sym typeface="Times New Roman"/>
              </a:rPr>
              <a:t>Set up VPC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Set up security groups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Load data into an S3 bucket</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Data processed and flask running in EC2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Modify a role in IAM to allow EC2 </a:t>
            </a:r>
            <a:r>
              <a:rPr lang="en-US" sz="1800">
                <a:latin typeface="Times New Roman"/>
                <a:ea typeface="Times New Roman"/>
                <a:cs typeface="Times New Roman"/>
                <a:sym typeface="Times New Roman"/>
              </a:rPr>
              <a:t>and RDS</a:t>
            </a:r>
            <a:r>
              <a:rPr lang="en-US" sz="1800">
                <a:latin typeface="Times New Roman"/>
                <a:ea typeface="Times New Roman"/>
                <a:cs typeface="Times New Roman"/>
                <a:sym typeface="Times New Roman"/>
              </a:rPr>
              <a:t> to access S3 </a:t>
            </a:r>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RDS configured and loaded with processed data</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Activate flask server that query data and display analytic results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Set up Cloudwatch to monitor CPU utilization and send alarms if CPU utilization is high</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Set up a notebook instance in Sagemaker to analyze data</a:t>
            </a:r>
            <a:endParaRPr sz="1800">
              <a:latin typeface="Times New Roman"/>
              <a:ea typeface="Times New Roman"/>
              <a:cs typeface="Times New Roman"/>
              <a:sym typeface="Times New Roman"/>
            </a:endParaRPr>
          </a:p>
          <a:p>
            <a:pPr indent="0" lvl="0" marL="457200" rtl="0" algn="l">
              <a:lnSpc>
                <a:spcPct val="100000"/>
              </a:lnSpc>
              <a:spcBef>
                <a:spcPts val="640"/>
              </a:spcBef>
              <a:spcAft>
                <a:spcPts val="0"/>
              </a:spcAft>
              <a:buSzPts val="3200"/>
              <a:buNone/>
            </a:pPr>
            <a:r>
              <a:t/>
            </a:r>
            <a:endParaRPr sz="1800">
              <a:latin typeface="Times New Roman"/>
              <a:ea typeface="Times New Roman"/>
              <a:cs typeface="Times New Roman"/>
              <a:sym typeface="Times New Roman"/>
            </a:endParaRPr>
          </a:p>
          <a:p>
            <a:pPr indent="0" lvl="0" marL="457200" rtl="0" algn="l">
              <a:lnSpc>
                <a:spcPct val="100000"/>
              </a:lnSpc>
              <a:spcBef>
                <a:spcPts val="640"/>
              </a:spcBef>
              <a:spcAft>
                <a:spcPts val="0"/>
              </a:spcAft>
              <a:buSzPts val="3200"/>
              <a:buNone/>
            </a:pPr>
            <a:r>
              <a:t/>
            </a:r>
            <a:endParaRPr sz="1800">
              <a:latin typeface="Times New Roman"/>
              <a:ea typeface="Times New Roman"/>
              <a:cs typeface="Times New Roman"/>
              <a:sym typeface="Times New Roman"/>
            </a:endParaRPr>
          </a:p>
          <a:p>
            <a:pPr indent="0" lvl="0" marL="457200" rtl="0" algn="l">
              <a:lnSpc>
                <a:spcPct val="100000"/>
              </a:lnSpc>
              <a:spcBef>
                <a:spcPts val="640"/>
              </a:spcBef>
              <a:spcAft>
                <a:spcPts val="0"/>
              </a:spcAft>
              <a:buSzPts val="3200"/>
              <a:buNone/>
            </a:pPr>
            <a:r>
              <a:t/>
            </a:r>
            <a:endParaRPr sz="1800">
              <a:latin typeface="Times New Roman"/>
              <a:ea typeface="Times New Roman"/>
              <a:cs typeface="Times New Roman"/>
              <a:sym typeface="Times New Roman"/>
            </a:endParaRPr>
          </a:p>
        </p:txBody>
      </p:sp>
      <p:sp>
        <p:nvSpPr>
          <p:cNvPr id="309" name="Google Shape;309;p38"/>
          <p:cNvSpPr txBox="1"/>
          <p:nvPr>
            <p:ph idx="12" type="sldNum"/>
          </p:nvPr>
        </p:nvSpPr>
        <p:spPr>
          <a:xfrm>
            <a:off x="457200" y="4767263"/>
            <a:ext cx="21336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p:nvPr>
            <p:ph idx="2" type="pic"/>
          </p:nvPr>
        </p:nvSpPr>
        <p:spPr>
          <a:xfrm>
            <a:off x="1792288" y="459581"/>
            <a:ext cx="5486400" cy="3086100"/>
          </a:xfrm>
          <a:prstGeom prst="rect">
            <a:avLst/>
          </a:prstGeom>
        </p:spPr>
        <p:txBody>
          <a:bodyPr anchorCtr="0" anchor="ctr" bIns="45700" lIns="91425" spcFirstLastPara="1" rIns="91425" wrap="square" tIns="45700">
            <a:noAutofit/>
          </a:bodyPr>
          <a:lstStyle/>
          <a:p>
            <a:pPr indent="0" lvl="0" marL="0" rtl="0" algn="ctr">
              <a:spcBef>
                <a:spcPts val="640"/>
              </a:spcBef>
              <a:spcAft>
                <a:spcPts val="0"/>
              </a:spcAft>
              <a:buNone/>
            </a:pPr>
            <a:r>
              <a:rPr lang="en-US" sz="5000">
                <a:latin typeface="Times New Roman"/>
                <a:ea typeface="Times New Roman"/>
                <a:cs typeface="Times New Roman"/>
                <a:sym typeface="Times New Roman"/>
              </a:rPr>
              <a:t>Thank You!</a:t>
            </a:r>
            <a:endParaRPr sz="5000">
              <a:latin typeface="Times New Roman"/>
              <a:ea typeface="Times New Roman"/>
              <a:cs typeface="Times New Roman"/>
              <a:sym typeface="Times New Roman"/>
            </a:endParaRPr>
          </a:p>
        </p:txBody>
      </p:sp>
      <p:sp>
        <p:nvSpPr>
          <p:cNvPr id="316" name="Google Shape;316;p39"/>
          <p:cNvSpPr txBox="1"/>
          <p:nvPr>
            <p:ph type="title"/>
          </p:nvPr>
        </p:nvSpPr>
        <p:spPr>
          <a:xfrm>
            <a:off x="1828788" y="2903925"/>
            <a:ext cx="5486400" cy="425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Q&amp;A</a:t>
            </a:r>
            <a:endParaRPr>
              <a:latin typeface="Times New Roman"/>
              <a:ea typeface="Times New Roman"/>
              <a:cs typeface="Times New Roman"/>
              <a:sym typeface="Times New Roman"/>
            </a:endParaRPr>
          </a:p>
        </p:txBody>
      </p:sp>
      <p:sp>
        <p:nvSpPr>
          <p:cNvPr id="317" name="Google Shape;317;p39"/>
          <p:cNvSpPr txBox="1"/>
          <p:nvPr>
            <p:ph idx="1" type="body"/>
          </p:nvPr>
        </p:nvSpPr>
        <p:spPr>
          <a:xfrm>
            <a:off x="1792288" y="4025503"/>
            <a:ext cx="5486400" cy="603600"/>
          </a:xfrm>
          <a:prstGeom prst="rect">
            <a:avLst/>
          </a:prstGeom>
        </p:spPr>
        <p:txBody>
          <a:bodyPr anchorCtr="0" anchor="t" bIns="45700" lIns="91425" spcFirstLastPara="1" rIns="91425" wrap="square" tIns="45700">
            <a:noAutofit/>
          </a:bodyPr>
          <a:lstStyle/>
          <a:p>
            <a:pPr indent="0" lvl="0" marL="0" rtl="0" algn="ctr">
              <a:spcBef>
                <a:spcPts val="280"/>
              </a:spcBef>
              <a:spcAft>
                <a:spcPts val="0"/>
              </a:spcAft>
              <a:buNone/>
            </a:pPr>
            <a:r>
              <a:rPr lang="en-US">
                <a:latin typeface="Times New Roman"/>
                <a:ea typeface="Times New Roman"/>
                <a:cs typeface="Times New Roman"/>
                <a:sym typeface="Times New Roman"/>
              </a:rPr>
              <a:t>Group 7- Yilin Yang, Xiangxu Li, </a:t>
            </a:r>
            <a:r>
              <a:rPr lang="en-US">
                <a:latin typeface="Times New Roman"/>
                <a:ea typeface="Times New Roman"/>
                <a:cs typeface="Times New Roman"/>
                <a:sym typeface="Times New Roman"/>
              </a:rPr>
              <a:t>Ting Han Ko</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idx="1" type="body"/>
          </p:nvPr>
        </p:nvSpPr>
        <p:spPr>
          <a:xfrm>
            <a:off x="372200" y="849075"/>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400">
                <a:solidFill>
                  <a:srgbClr val="FFFFFF"/>
                </a:solidFill>
                <a:latin typeface="Times New Roman"/>
                <a:ea typeface="Times New Roman"/>
                <a:cs typeface="Times New Roman"/>
                <a:sym typeface="Times New Roman"/>
              </a:rPr>
              <a:t>Marquez, E. (2022, February 3). When to use Amazon Rds vs. redshift. SearchCloudComputing. Retrieved July 23, 2022, from https://www.techtarget.com/searchcloudcomputing/tip/When-to-use-Amazon-RDS-vs-Redshift</a:t>
            </a:r>
            <a:br>
              <a:rPr lang="en-US" sz="1400">
                <a:solidFill>
                  <a:srgbClr val="FFFFFF"/>
                </a:solidFill>
                <a:latin typeface="Times New Roman"/>
                <a:ea typeface="Times New Roman"/>
                <a:cs typeface="Times New Roman"/>
                <a:sym typeface="Times New Roman"/>
              </a:rPr>
            </a:br>
            <a:br>
              <a:rPr lang="en-US" sz="1400">
                <a:solidFill>
                  <a:srgbClr val="FFFFFF"/>
                </a:solidFill>
                <a:latin typeface="Times New Roman"/>
                <a:ea typeface="Times New Roman"/>
                <a:cs typeface="Times New Roman"/>
                <a:sym typeface="Times New Roman"/>
              </a:rPr>
            </a:br>
            <a:r>
              <a:rPr lang="en-US" sz="1400">
                <a:solidFill>
                  <a:srgbClr val="FFFFFF"/>
                </a:solidFill>
                <a:latin typeface="Times New Roman"/>
                <a:ea typeface="Times New Roman"/>
                <a:cs typeface="Times New Roman"/>
                <a:sym typeface="Times New Roman"/>
              </a:rPr>
              <a:t>Ned HallettPublished on September 2020 Published on September 2020, 2020, N. H. P. on S., Hallett, N., &amp;amp; 2020, P. on S. (n.d.). EBS vs EFS vs S3 – when to use AWS' three storage solutions. Just After Midnight. Retrieved July 23, 2022, from https://www.justaftermidnight247.com/insights/ebs-efs-and-s3-when-to-use-awss-three-storage-solutions/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rPr lang="en-US" sz="1400">
                <a:solidFill>
                  <a:srgbClr val="FFFFFF"/>
                </a:solidFill>
                <a:latin typeface="Times New Roman"/>
                <a:ea typeface="Times New Roman"/>
                <a:cs typeface="Times New Roman"/>
                <a:sym typeface="Times New Roman"/>
              </a:rPr>
              <a:t>Colegio Oficial de Médicos de la Provincia, Valladolid. (2016). VPC: Validación Periódica de La Colegiación. Amazon. Retrieved July 23, 2022, from https://docs.aws.amazon.com/vpc/latest/userguide/what-is-amazon-vpc.html </a:t>
            </a:r>
            <a:br>
              <a:rPr lang="en-US" sz="1400">
                <a:solidFill>
                  <a:srgbClr val="FFFFFF"/>
                </a:solidFill>
                <a:latin typeface="Times New Roman"/>
                <a:ea typeface="Times New Roman"/>
                <a:cs typeface="Times New Roman"/>
                <a:sym typeface="Times New Roman"/>
              </a:rPr>
            </a:b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rPr lang="en-US" sz="1400">
                <a:solidFill>
                  <a:srgbClr val="FFFFFF"/>
                </a:solidFill>
                <a:latin typeface="Times New Roman"/>
                <a:ea typeface="Times New Roman"/>
                <a:cs typeface="Times New Roman"/>
                <a:sym typeface="Times New Roman"/>
              </a:rPr>
              <a:t>Bellasio, S. (2019, July 11). Amazon VPC: 5 reasons to use and learn it...with Cloud Academy! Cloud Academy. Retrieved July 23, 2022, from https://cloudacademy.com/blog/how-and-why-to-use-vpc-for-your-amazon-aws-infrastructure/ </a:t>
            </a:r>
            <a:br>
              <a:rPr lang="en-US" sz="1400">
                <a:solidFill>
                  <a:srgbClr val="FFFFFF"/>
                </a:solidFill>
                <a:latin typeface="Times New Roman"/>
                <a:ea typeface="Times New Roman"/>
                <a:cs typeface="Times New Roman"/>
                <a:sym typeface="Times New Roman"/>
              </a:rPr>
            </a:br>
            <a:endParaRPr sz="1400">
              <a:solidFill>
                <a:srgbClr val="FFFFFF"/>
              </a:solidFill>
              <a:latin typeface="Times New Roman"/>
              <a:ea typeface="Times New Roman"/>
              <a:cs typeface="Times New Roman"/>
              <a:sym typeface="Times New Roman"/>
            </a:endParaRPr>
          </a:p>
        </p:txBody>
      </p:sp>
      <p:sp>
        <p:nvSpPr>
          <p:cNvPr id="324" name="Google Shape;324;p40"/>
          <p:cNvSpPr txBox="1"/>
          <p:nvPr>
            <p:ph type="title"/>
          </p:nvPr>
        </p:nvSpPr>
        <p:spPr>
          <a:xfrm>
            <a:off x="457200" y="307049"/>
            <a:ext cx="8229600" cy="56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References</a:t>
            </a:r>
            <a:endParaRPr sz="2400">
              <a:latin typeface="Times New Roman"/>
              <a:ea typeface="Times New Roman"/>
              <a:cs typeface="Times New Roman"/>
              <a:sym typeface="Times New Roman"/>
            </a:endParaRPr>
          </a:p>
        </p:txBody>
      </p:sp>
      <p:sp>
        <p:nvSpPr>
          <p:cNvPr id="325" name="Google Shape;325;p40"/>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idx="1" type="body"/>
          </p:nvPr>
        </p:nvSpPr>
        <p:spPr>
          <a:xfrm>
            <a:off x="372200" y="696675"/>
            <a:ext cx="8229600" cy="4142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Clr>
                <a:schemeClr val="dk1"/>
              </a:buClr>
              <a:buSzPts val="1100"/>
              <a:buFont typeface="Arial"/>
              <a:buNone/>
            </a:pPr>
            <a:br>
              <a:rPr lang="en-US" sz="1400">
                <a:solidFill>
                  <a:srgbClr val="FFFFFF"/>
                </a:solidFill>
                <a:latin typeface="Times New Roman"/>
                <a:ea typeface="Times New Roman"/>
                <a:cs typeface="Times New Roman"/>
                <a:sym typeface="Times New Roman"/>
              </a:rPr>
            </a:br>
            <a:r>
              <a:rPr lang="en-US" sz="1400">
                <a:solidFill>
                  <a:srgbClr val="FFFFFF"/>
                </a:solidFill>
                <a:latin typeface="Times New Roman"/>
                <a:ea typeface="Times New Roman"/>
                <a:cs typeface="Times New Roman"/>
                <a:sym typeface="Times New Roman"/>
              </a:rPr>
              <a:t>Explain the Amazon sagemaker and advantages of SageMaker -. ProjectPro. (n.d.). Retrieved July 23, 2022, from https://www.projectpro.io/recipes/explain-amazon-sagemaker-and-advantages-of-sagemaker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rPr lang="en-US" sz="1400">
                <a:solidFill>
                  <a:srgbClr val="FFFFFF"/>
                </a:solidFill>
                <a:latin typeface="Times New Roman"/>
                <a:ea typeface="Times New Roman"/>
                <a:cs typeface="Times New Roman"/>
                <a:sym typeface="Times New Roman"/>
              </a:rPr>
              <a:t>Amazon (AWS) EC2 instance: Benefits &amp;amp; how it works? Cloud Infrastructure Services and Enterprise grade Network &amp;amp; IT Solutions Provider. (2021, May 31). Retrieved July 23, 2022, from https://www.sndkcorp.com/amazon-ec2/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rPr lang="en-US" sz="1400">
                <a:solidFill>
                  <a:srgbClr val="FFFFFF"/>
                </a:solidFill>
                <a:latin typeface="Times New Roman"/>
                <a:ea typeface="Times New Roman"/>
                <a:cs typeface="Times New Roman"/>
                <a:sym typeface="Times New Roman"/>
              </a:rPr>
              <a:t>Free Cloud Computing Services - AWS Free Tier. (2022). Amazon Web Services, Inc. Retrieved July 23, 2022, from https://aws.amazon.com/free/?all-free-tier.sort-by=item.additionalFields.SortRank&amp;all-free-tier.sort-order=asc&amp;awsf.Free%20Tier%20Types=*all&amp;awsf.Free%20Tier%20Categories=*all</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Clr>
                <a:schemeClr val="dk1"/>
              </a:buClr>
              <a:buSzPts val="1100"/>
              <a:buFont typeface="Arial"/>
              <a:buNone/>
            </a:pPr>
            <a:r>
              <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Clr>
                <a:schemeClr val="dk1"/>
              </a:buClr>
              <a:buSzPts val="1100"/>
              <a:buFont typeface="Arial"/>
              <a:buNone/>
            </a:pPr>
            <a:r>
              <a:rPr lang="en-US" sz="1400">
                <a:solidFill>
                  <a:srgbClr val="FFFFFF"/>
                </a:solidFill>
                <a:latin typeface="Times New Roman"/>
                <a:ea typeface="Times New Roman"/>
                <a:cs typeface="Times New Roman"/>
                <a:sym typeface="Times New Roman"/>
              </a:rPr>
              <a:t>Total Cost of Ownership (TCO) Calculator. (2022). Microsoft Azure. Retrieved July 23, 2022, from https://azure.microsoft.com/en-us/pricing/tco/calculator/</a:t>
            </a:r>
            <a:endParaRPr sz="1400">
              <a:solidFill>
                <a:srgbClr val="FFFFFF"/>
              </a:solidFill>
              <a:latin typeface="Times New Roman"/>
              <a:ea typeface="Times New Roman"/>
              <a:cs typeface="Times New Roman"/>
              <a:sym typeface="Times New Roman"/>
            </a:endParaRPr>
          </a:p>
          <a:p>
            <a:pPr indent="0" lvl="0" marL="0" rtl="0" algn="l">
              <a:spcBef>
                <a:spcPts val="64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640"/>
              </a:spcBef>
              <a:spcAft>
                <a:spcPts val="0"/>
              </a:spcAft>
              <a:buNone/>
            </a:pPr>
            <a:br>
              <a:rPr lang="en-US" sz="1400">
                <a:solidFill>
                  <a:srgbClr val="FFFFFF"/>
                </a:solidFill>
                <a:latin typeface="Times New Roman"/>
                <a:ea typeface="Times New Roman"/>
                <a:cs typeface="Times New Roman"/>
                <a:sym typeface="Times New Roman"/>
              </a:rPr>
            </a:br>
            <a:br>
              <a:rPr lang="en-US" sz="1400">
                <a:solidFill>
                  <a:srgbClr val="FFFFFF"/>
                </a:solidFill>
                <a:latin typeface="Times New Roman"/>
                <a:ea typeface="Times New Roman"/>
                <a:cs typeface="Times New Roman"/>
                <a:sym typeface="Times New Roman"/>
              </a:rPr>
            </a:br>
            <a:endParaRPr sz="1400">
              <a:solidFill>
                <a:srgbClr val="FFFFFF"/>
              </a:solidFill>
              <a:latin typeface="Times New Roman"/>
              <a:ea typeface="Times New Roman"/>
              <a:cs typeface="Times New Roman"/>
              <a:sym typeface="Times New Roman"/>
            </a:endParaRPr>
          </a:p>
        </p:txBody>
      </p:sp>
      <p:sp>
        <p:nvSpPr>
          <p:cNvPr id="332" name="Google Shape;332;p41"/>
          <p:cNvSpPr txBox="1"/>
          <p:nvPr>
            <p:ph type="title"/>
          </p:nvPr>
        </p:nvSpPr>
        <p:spPr>
          <a:xfrm>
            <a:off x="457200" y="307049"/>
            <a:ext cx="8229600" cy="56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References</a:t>
            </a:r>
            <a:endParaRPr sz="2400">
              <a:latin typeface="Times New Roman"/>
              <a:ea typeface="Times New Roman"/>
              <a:cs typeface="Times New Roman"/>
              <a:sym typeface="Times New Roman"/>
            </a:endParaRPr>
          </a:p>
        </p:txBody>
      </p:sp>
      <p:sp>
        <p:nvSpPr>
          <p:cNvPr id="333" name="Google Shape;333;p41"/>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Data Source and Procurement</a:t>
            </a:r>
            <a:endParaRPr sz="2800">
              <a:latin typeface="Times New Roman"/>
              <a:ea typeface="Times New Roman"/>
              <a:cs typeface="Times New Roman"/>
              <a:sym typeface="Times New Roman"/>
            </a:endParaRPr>
          </a:p>
        </p:txBody>
      </p:sp>
      <p:sp>
        <p:nvSpPr>
          <p:cNvPr id="104" name="Google Shape;104;p19"/>
          <p:cNvSpPr txBox="1"/>
          <p:nvPr>
            <p:ph idx="1" type="body"/>
          </p:nvPr>
        </p:nvSpPr>
        <p:spPr>
          <a:xfrm>
            <a:off x="457200" y="971550"/>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b="1" lang="en-US" sz="1700">
                <a:latin typeface="Times New Roman"/>
                <a:ea typeface="Times New Roman"/>
                <a:cs typeface="Times New Roman"/>
                <a:sym typeface="Times New Roman"/>
              </a:rPr>
              <a:t>Data</a:t>
            </a:r>
            <a:endParaRPr b="1"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lang="en-US" sz="1700">
                <a:latin typeface="Times New Roman"/>
                <a:ea typeface="Times New Roman"/>
                <a:cs typeface="Times New Roman"/>
                <a:sym typeface="Times New Roman"/>
              </a:rPr>
              <a:t>Iowa</a:t>
            </a:r>
            <a:r>
              <a:rPr lang="en-US" sz="1700">
                <a:latin typeface="Times New Roman"/>
                <a:ea typeface="Times New Roman"/>
                <a:cs typeface="Times New Roman"/>
                <a:sym typeface="Times New Roman"/>
              </a:rPr>
              <a:t> Liquor Sales (csv file resized from 4.77 GB to 1.2 GB) </a:t>
            </a:r>
            <a:br>
              <a:rPr lang="en-US" sz="1700">
                <a:latin typeface="Times New Roman"/>
                <a:ea typeface="Times New Roman"/>
                <a:cs typeface="Times New Roman"/>
                <a:sym typeface="Times New Roman"/>
              </a:rPr>
            </a:b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This dataset contains the spirits purchase information of Iowa Class E liquor licensees by product and date of purchase from year 2012 to 2022. Class E </a:t>
            </a:r>
            <a:r>
              <a:rPr lang="en-US" sz="1700">
                <a:latin typeface="Times New Roman"/>
                <a:ea typeface="Times New Roman"/>
                <a:cs typeface="Times New Roman"/>
                <a:sym typeface="Times New Roman"/>
              </a:rPr>
              <a:t>liquor</a:t>
            </a:r>
            <a:r>
              <a:rPr lang="en-US" sz="1700">
                <a:latin typeface="Times New Roman"/>
                <a:ea typeface="Times New Roman"/>
                <a:cs typeface="Times New Roman"/>
                <a:sym typeface="Times New Roman"/>
              </a:rPr>
              <a:t> is unopened </a:t>
            </a:r>
            <a:r>
              <a:rPr lang="en-US" sz="1700">
                <a:latin typeface="Times New Roman"/>
                <a:ea typeface="Times New Roman"/>
                <a:cs typeface="Times New Roman"/>
                <a:sym typeface="Times New Roman"/>
              </a:rPr>
              <a:t>liquor containers typically sold in grocery, liquor, and convenience stores.</a:t>
            </a:r>
            <a:endParaRPr sz="1700">
              <a:latin typeface="Times New Roman"/>
              <a:ea typeface="Times New Roman"/>
              <a:cs typeface="Times New Roman"/>
              <a:sym typeface="Times New Roman"/>
            </a:endParaRPr>
          </a:p>
          <a:p>
            <a:pPr indent="0" lvl="0" marL="0" rtl="0" algn="l">
              <a:spcBef>
                <a:spcPts val="640"/>
              </a:spcBef>
              <a:spcAft>
                <a:spcPts val="0"/>
              </a:spcAft>
              <a:buNone/>
            </a:pPr>
            <a:r>
              <a:rPr b="1" lang="en-US" sz="1700">
                <a:latin typeface="Times New Roman"/>
                <a:ea typeface="Times New Roman"/>
                <a:cs typeface="Times New Roman"/>
                <a:sym typeface="Times New Roman"/>
              </a:rPr>
              <a:t>Procurement</a:t>
            </a:r>
            <a:endParaRPr b="1"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lang="en-US" sz="1700">
                <a:latin typeface="Times New Roman"/>
                <a:ea typeface="Times New Roman"/>
                <a:cs typeface="Times New Roman"/>
                <a:sym typeface="Times New Roman"/>
              </a:rPr>
              <a:t>Data will be extracted from the open data website, and it was uploaded to the our S3 bucket </a:t>
            </a:r>
            <a:r>
              <a:rPr lang="en-US" sz="1700">
                <a:latin typeface="Times New Roman"/>
                <a:ea typeface="Times New Roman"/>
                <a:cs typeface="Times New Roman"/>
                <a:sym typeface="Times New Roman"/>
              </a:rPr>
              <a:t>through</a:t>
            </a:r>
            <a:r>
              <a:rPr lang="en-US" sz="1700">
                <a:latin typeface="Times New Roman"/>
                <a:ea typeface="Times New Roman"/>
                <a:cs typeface="Times New Roman"/>
                <a:sym typeface="Times New Roman"/>
              </a:rPr>
              <a:t> Amazon S3 console. </a:t>
            </a:r>
            <a:endParaRPr sz="1700">
              <a:latin typeface="Times New Roman"/>
              <a:ea typeface="Times New Roman"/>
              <a:cs typeface="Times New Roman"/>
              <a:sym typeface="Times New Roman"/>
            </a:endParaRPr>
          </a:p>
        </p:txBody>
      </p:sp>
      <p:sp>
        <p:nvSpPr>
          <p:cNvPr id="105" name="Google Shape;105;p19"/>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Data Source and Procurement</a:t>
            </a:r>
            <a:endParaRPr sz="2800">
              <a:latin typeface="Times New Roman"/>
              <a:ea typeface="Times New Roman"/>
              <a:cs typeface="Times New Roman"/>
              <a:sym typeface="Times New Roman"/>
            </a:endParaRPr>
          </a:p>
        </p:txBody>
      </p:sp>
      <p:sp>
        <p:nvSpPr>
          <p:cNvPr id="112" name="Google Shape;112;p20"/>
          <p:cNvSpPr txBox="1"/>
          <p:nvPr>
            <p:ph idx="1" type="body"/>
          </p:nvPr>
        </p:nvSpPr>
        <p:spPr>
          <a:xfrm>
            <a:off x="457200" y="906075"/>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b="1" lang="en-US" sz="1700">
                <a:latin typeface="Times New Roman"/>
                <a:ea typeface="Times New Roman"/>
                <a:cs typeface="Times New Roman"/>
                <a:sym typeface="Times New Roman"/>
              </a:rPr>
              <a:t>Source</a:t>
            </a:r>
            <a:endParaRPr b="1"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lang="en-US" sz="1700">
                <a:latin typeface="Times New Roman"/>
                <a:ea typeface="Times New Roman"/>
                <a:cs typeface="Times New Roman"/>
                <a:sym typeface="Times New Roman"/>
              </a:rPr>
              <a:t>https://www.opendatanetwork.com/dataset/mydata.iowa.gov/m3tr-qhgy</a:t>
            </a:r>
            <a:endParaRPr sz="1700">
              <a:latin typeface="Times New Roman"/>
              <a:ea typeface="Times New Roman"/>
              <a:cs typeface="Times New Roman"/>
              <a:sym typeface="Times New Roman"/>
            </a:endParaRPr>
          </a:p>
        </p:txBody>
      </p:sp>
      <p:sp>
        <p:nvSpPr>
          <p:cNvPr id="113" name="Google Shape;113;p20"/>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4" name="Google Shape;114;p20"/>
          <p:cNvPicPr preferRelativeResize="0"/>
          <p:nvPr/>
        </p:nvPicPr>
        <p:blipFill>
          <a:blip r:embed="rId3">
            <a:alphaModFix/>
          </a:blip>
          <a:stretch>
            <a:fillRect/>
          </a:stretch>
        </p:blipFill>
        <p:spPr>
          <a:xfrm>
            <a:off x="189625" y="1792075"/>
            <a:ext cx="8796477" cy="263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t>Data Quick Overview- Iowa Liquor Sales</a:t>
            </a:r>
            <a:endParaRPr sz="2800"/>
          </a:p>
        </p:txBody>
      </p:sp>
      <p:sp>
        <p:nvSpPr>
          <p:cNvPr id="121" name="Google Shape;121;p2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
        <p:nvSpPr>
          <p:cNvPr id="122" name="Google Shape;122;p21"/>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3" name="Google Shape;123;p21"/>
          <p:cNvPicPr preferRelativeResize="0"/>
          <p:nvPr/>
        </p:nvPicPr>
        <p:blipFill>
          <a:blip r:embed="rId3">
            <a:alphaModFix/>
          </a:blip>
          <a:stretch>
            <a:fillRect/>
          </a:stretch>
        </p:blipFill>
        <p:spPr>
          <a:xfrm>
            <a:off x="116063" y="1200150"/>
            <a:ext cx="8911877" cy="3296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Areas of Responsibility</a:t>
            </a:r>
            <a:endParaRPr sz="2800">
              <a:latin typeface="Times New Roman"/>
              <a:ea typeface="Times New Roman"/>
              <a:cs typeface="Times New Roman"/>
              <a:sym typeface="Times New Roman"/>
            </a:endParaRPr>
          </a:p>
        </p:txBody>
      </p:sp>
      <p:sp>
        <p:nvSpPr>
          <p:cNvPr id="130" name="Google Shape;130;p22"/>
          <p:cNvSpPr txBox="1"/>
          <p:nvPr>
            <p:ph idx="1" type="body"/>
          </p:nvPr>
        </p:nvSpPr>
        <p:spPr>
          <a:xfrm>
            <a:off x="457200" y="1035250"/>
            <a:ext cx="8229600" cy="3394500"/>
          </a:xfrm>
          <a:prstGeom prst="rect">
            <a:avLst/>
          </a:prstGeom>
        </p:spPr>
        <p:txBody>
          <a:bodyPr anchorCtr="0" anchor="t" bIns="45700" lIns="91425" spcFirstLastPara="1" rIns="91425" wrap="square" tIns="45700">
            <a:noAutofit/>
          </a:bodyPr>
          <a:lstStyle/>
          <a:p>
            <a:pPr indent="-336550" lvl="0" marL="457200" rtl="0" algn="l">
              <a:spcBef>
                <a:spcPts val="640"/>
              </a:spcBef>
              <a:spcAft>
                <a:spcPts val="0"/>
              </a:spcAft>
              <a:buSzPts val="1700"/>
              <a:buFont typeface="Times New Roman"/>
              <a:buAutoNum type="arabicPeriod"/>
            </a:pPr>
            <a:r>
              <a:rPr lang="en-US" sz="1700">
                <a:latin typeface="Times New Roman"/>
                <a:ea typeface="Times New Roman"/>
                <a:cs typeface="Times New Roman"/>
                <a:sym typeface="Times New Roman"/>
              </a:rPr>
              <a:t>Yilin </a:t>
            </a:r>
            <a:r>
              <a:rPr lang="en-US" sz="1700">
                <a:latin typeface="Times New Roman"/>
                <a:ea typeface="Times New Roman"/>
                <a:cs typeface="Times New Roman"/>
                <a:sym typeface="Times New Roman"/>
              </a:rPr>
              <a:t>Yang</a:t>
            </a: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VPC </a:t>
            </a:r>
            <a:r>
              <a:rPr lang="en-US" sz="1700">
                <a:latin typeface="Times New Roman"/>
                <a:ea typeface="Times New Roman"/>
                <a:cs typeface="Times New Roman"/>
                <a:sym typeface="Times New Roman"/>
              </a:rPr>
              <a:t>Setup</a:t>
            </a:r>
            <a:r>
              <a:rPr lang="en-US" sz="1700">
                <a:latin typeface="Times New Roman"/>
                <a:ea typeface="Times New Roman"/>
                <a:cs typeface="Times New Roman"/>
                <a:sym typeface="Times New Roman"/>
              </a:rPr>
              <a:t>, dataset procurement and management in S3, and </a:t>
            </a:r>
            <a:r>
              <a:rPr lang="en-US" sz="1700">
                <a:latin typeface="Times New Roman"/>
                <a:ea typeface="Times New Roman"/>
                <a:cs typeface="Times New Roman"/>
                <a:sym typeface="Times New Roman"/>
              </a:rPr>
              <a:t>CloudWatch setup</a:t>
            </a:r>
            <a:endParaRPr sz="1700">
              <a:latin typeface="Times New Roman"/>
              <a:ea typeface="Times New Roman"/>
              <a:cs typeface="Times New Roman"/>
              <a:sym typeface="Times New Roman"/>
            </a:endParaRPr>
          </a:p>
          <a:p>
            <a:pPr indent="0" lvl="0" marL="0" rtl="0" algn="l">
              <a:spcBef>
                <a:spcPts val="640"/>
              </a:spcBef>
              <a:spcAft>
                <a:spcPts val="0"/>
              </a:spcAft>
              <a:buNone/>
            </a:pPr>
            <a:r>
              <a:t/>
            </a:r>
            <a:endParaRPr sz="17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AutoNum type="arabicPeriod"/>
            </a:pPr>
            <a:r>
              <a:rPr lang="en-US" sz="1700">
                <a:latin typeface="Times New Roman"/>
                <a:ea typeface="Times New Roman"/>
                <a:cs typeface="Times New Roman"/>
                <a:sym typeface="Times New Roman"/>
              </a:rPr>
              <a:t>Ting Han Ko</a:t>
            </a: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Amazon EC2 setup, Security setup (IAM, security group etc.), </a:t>
            </a:r>
            <a:r>
              <a:rPr lang="en-US" sz="1700">
                <a:latin typeface="Times New Roman"/>
                <a:ea typeface="Times New Roman"/>
                <a:cs typeface="Times New Roman"/>
                <a:sym typeface="Times New Roman"/>
              </a:rPr>
              <a:t>and Amazon RDS configuration, loading, and querying</a:t>
            </a:r>
            <a:br>
              <a:rPr lang="en-US" sz="1700">
                <a:latin typeface="Times New Roman"/>
                <a:ea typeface="Times New Roman"/>
                <a:cs typeface="Times New Roman"/>
                <a:sym typeface="Times New Roman"/>
              </a:rPr>
            </a:b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US" sz="1700">
                <a:latin typeface="Times New Roman"/>
                <a:ea typeface="Times New Roman"/>
                <a:cs typeface="Times New Roman"/>
                <a:sym typeface="Times New Roman"/>
              </a:rPr>
              <a:t>Xiangxu Li</a:t>
            </a: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F</a:t>
            </a:r>
            <a:r>
              <a:rPr lang="en-US" sz="1700">
                <a:latin typeface="Times New Roman"/>
                <a:ea typeface="Times New Roman"/>
                <a:cs typeface="Times New Roman"/>
                <a:sym typeface="Times New Roman"/>
              </a:rPr>
              <a:t>lask server setup for queries to present analytic results and Amazon Sagemaker set up, Cost analysis in AWS Pricing Calculator</a:t>
            </a:r>
            <a:endParaRPr sz="1700">
              <a:latin typeface="Times New Roman"/>
              <a:ea typeface="Times New Roman"/>
              <a:cs typeface="Times New Roman"/>
              <a:sym typeface="Times New Roman"/>
            </a:endParaRPr>
          </a:p>
          <a:p>
            <a:pPr indent="0" lvl="0" marL="0" rtl="0" algn="l">
              <a:spcBef>
                <a:spcPts val="640"/>
              </a:spcBef>
              <a:spcAft>
                <a:spcPts val="0"/>
              </a:spcAft>
              <a:buNone/>
            </a:pPr>
            <a:r>
              <a:t/>
            </a:r>
            <a:endParaRPr sz="1700">
              <a:latin typeface="Times New Roman"/>
              <a:ea typeface="Times New Roman"/>
              <a:cs typeface="Times New Roman"/>
              <a:sym typeface="Times New Roman"/>
            </a:endParaRPr>
          </a:p>
          <a:p>
            <a:pPr indent="0" lvl="0" marL="0" rtl="0" algn="l">
              <a:spcBef>
                <a:spcPts val="640"/>
              </a:spcBef>
              <a:spcAft>
                <a:spcPts val="0"/>
              </a:spcAft>
              <a:buNone/>
            </a:pPr>
            <a:r>
              <a:t/>
            </a:r>
            <a:endParaRPr sz="1700">
              <a:latin typeface="Times New Roman"/>
              <a:ea typeface="Times New Roman"/>
              <a:cs typeface="Times New Roman"/>
              <a:sym typeface="Times New Roman"/>
            </a:endParaRPr>
          </a:p>
          <a:p>
            <a:pPr indent="0" lvl="0" marL="0" rtl="0" algn="l">
              <a:spcBef>
                <a:spcPts val="64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0" rtl="0" algn="l">
              <a:spcBef>
                <a:spcPts val="64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0" rtl="0" algn="l">
              <a:spcBef>
                <a:spcPts val="64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0" rtl="0" algn="l">
              <a:spcBef>
                <a:spcPts val="640"/>
              </a:spcBef>
              <a:spcAft>
                <a:spcPts val="0"/>
              </a:spcAft>
              <a:buNone/>
            </a:pPr>
            <a:r>
              <a:t/>
            </a:r>
            <a:endParaRPr sz="1700">
              <a:latin typeface="Times New Roman"/>
              <a:ea typeface="Times New Roman"/>
              <a:cs typeface="Times New Roman"/>
              <a:sym typeface="Times New Roman"/>
            </a:endParaRPr>
          </a:p>
        </p:txBody>
      </p:sp>
      <p:sp>
        <p:nvSpPr>
          <p:cNvPr id="131" name="Google Shape;131;p22"/>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57200" y="3583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Cloud Architecture</a:t>
            </a:r>
            <a:endParaRPr sz="2800">
              <a:latin typeface="Times New Roman"/>
              <a:ea typeface="Times New Roman"/>
              <a:cs typeface="Times New Roman"/>
              <a:sym typeface="Times New Roman"/>
            </a:endParaRPr>
          </a:p>
        </p:txBody>
      </p:sp>
      <p:sp>
        <p:nvSpPr>
          <p:cNvPr id="138" name="Google Shape;138;p23"/>
          <p:cNvSpPr txBox="1"/>
          <p:nvPr>
            <p:ph idx="1" type="body"/>
          </p:nvPr>
        </p:nvSpPr>
        <p:spPr>
          <a:xfrm>
            <a:off x="457200" y="1047750"/>
            <a:ext cx="6680700" cy="33945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640"/>
              </a:spcBef>
              <a:spcAft>
                <a:spcPts val="0"/>
              </a:spcAft>
              <a:buSzPts val="1700"/>
              <a:buFont typeface="Times New Roman"/>
              <a:buAutoNum type="arabicPeriod"/>
            </a:pPr>
            <a:r>
              <a:rPr lang="en-US" sz="1700">
                <a:latin typeface="Times New Roman"/>
                <a:ea typeface="Times New Roman"/>
                <a:cs typeface="Times New Roman"/>
                <a:sym typeface="Times New Roman"/>
              </a:rPr>
              <a:t>Amazon VPC: </a:t>
            </a:r>
            <a:r>
              <a:rPr lang="en-US" sz="1700">
                <a:latin typeface="Times New Roman"/>
                <a:ea typeface="Times New Roman"/>
                <a:cs typeface="Times New Roman"/>
                <a:sym typeface="Times New Roman"/>
              </a:rPr>
              <a:t>provides</a:t>
            </a:r>
            <a:r>
              <a:rPr lang="en-US" sz="1700">
                <a:latin typeface="Times New Roman"/>
                <a:ea typeface="Times New Roman"/>
                <a:cs typeface="Times New Roman"/>
                <a:sym typeface="Times New Roman"/>
              </a:rPr>
              <a:t> network security</a:t>
            </a:r>
            <a:r>
              <a:rPr lang="en-US" sz="1700">
                <a:latin typeface="Times New Roman"/>
                <a:ea typeface="Times New Roman"/>
                <a:cs typeface="Times New Roman"/>
                <a:sym typeface="Times New Roman"/>
              </a:rPr>
              <a:t> and network configuration options</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AutoNum type="arabicPeriod"/>
            </a:pPr>
            <a:r>
              <a:rPr lang="en-US" sz="1700">
                <a:latin typeface="Times New Roman"/>
                <a:ea typeface="Times New Roman"/>
                <a:cs typeface="Times New Roman"/>
                <a:sym typeface="Times New Roman"/>
              </a:rPr>
              <a:t>Amazon S3 as our scalable and reliable data storage infrastructure to store data</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AutoNum type="arabicPeriod"/>
            </a:pPr>
            <a:r>
              <a:rPr lang="en-US" sz="1700">
                <a:latin typeface="Times New Roman"/>
                <a:ea typeface="Times New Roman"/>
                <a:cs typeface="Times New Roman"/>
                <a:sym typeface="Times New Roman"/>
              </a:rPr>
              <a:t>Amazon EC2 as our compute and server platform</a:t>
            </a:r>
            <a:endParaRPr sz="1700">
              <a:latin typeface="Times New Roman"/>
              <a:ea typeface="Times New Roman"/>
              <a:cs typeface="Times New Roman"/>
              <a:sym typeface="Times New Roman"/>
            </a:endParaRPr>
          </a:p>
          <a:p>
            <a:pPr indent="-336550" lvl="0" marL="9144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Hold the data from S3 and loads it into Amazon RDS</a:t>
            </a:r>
            <a:endParaRPr sz="1700">
              <a:latin typeface="Times New Roman"/>
              <a:ea typeface="Times New Roman"/>
              <a:cs typeface="Times New Roman"/>
              <a:sym typeface="Times New Roman"/>
            </a:endParaRPr>
          </a:p>
          <a:p>
            <a:pPr indent="-336550" lvl="0" marL="9144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Runs flask server to display query results (Flask was be built on Python to present analysis result)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AutoNum type="arabicPeriod"/>
            </a:pPr>
            <a:r>
              <a:rPr lang="en-US" sz="1700">
                <a:latin typeface="Times New Roman"/>
                <a:ea typeface="Times New Roman"/>
                <a:cs typeface="Times New Roman"/>
                <a:sym typeface="Times New Roman"/>
              </a:rPr>
              <a:t>Amazon RDS: manages processed structured data </a:t>
            </a:r>
            <a:r>
              <a:rPr lang="en-US" sz="1700">
                <a:latin typeface="Times New Roman"/>
                <a:ea typeface="Times New Roman"/>
                <a:cs typeface="Times New Roman"/>
                <a:sym typeface="Times New Roman"/>
              </a:rPr>
              <a:t>(Amazon Redshift will be a future extension since it is not available in Learner Lab)</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AutoNum type="arabicPeriod"/>
            </a:pPr>
            <a:r>
              <a:rPr lang="en-US" sz="1700">
                <a:latin typeface="Times New Roman"/>
                <a:ea typeface="Times New Roman"/>
                <a:cs typeface="Times New Roman"/>
                <a:sym typeface="Times New Roman"/>
              </a:rPr>
              <a:t>Amazon Sagemaker for machine learning and analysis</a:t>
            </a:r>
            <a:endParaRPr sz="1700">
              <a:latin typeface="Times New Roman"/>
              <a:ea typeface="Times New Roman"/>
              <a:cs typeface="Times New Roman"/>
              <a:sym typeface="Times New Roman"/>
            </a:endParaRPr>
          </a:p>
        </p:txBody>
      </p:sp>
      <p:sp>
        <p:nvSpPr>
          <p:cNvPr id="139" name="Google Shape;139;p23"/>
          <p:cNvSpPr txBox="1"/>
          <p:nvPr>
            <p:ph idx="12" type="sldNum"/>
          </p:nvPr>
        </p:nvSpPr>
        <p:spPr>
          <a:xfrm>
            <a:off x="457200" y="4767263"/>
            <a:ext cx="21336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pSp>
        <p:nvGrpSpPr>
          <p:cNvPr id="140" name="Google Shape;140;p23"/>
          <p:cNvGrpSpPr/>
          <p:nvPr/>
        </p:nvGrpSpPr>
        <p:grpSpPr>
          <a:xfrm>
            <a:off x="8261050" y="1384175"/>
            <a:ext cx="598813" cy="2532203"/>
            <a:chOff x="7973375" y="1407500"/>
            <a:chExt cx="598813" cy="2532203"/>
          </a:xfrm>
        </p:grpSpPr>
        <p:pic>
          <p:nvPicPr>
            <p:cNvPr descr="A picture containing basketball, sport&#10;&#10;Description automatically generated" id="141" name="Google Shape;141;p23"/>
            <p:cNvPicPr preferRelativeResize="0"/>
            <p:nvPr/>
          </p:nvPicPr>
          <p:blipFill rotWithShape="1">
            <a:blip r:embed="rId3">
              <a:alphaModFix/>
            </a:blip>
            <a:srcRect b="0" l="0" r="0" t="0"/>
            <a:stretch/>
          </p:blipFill>
          <p:spPr>
            <a:xfrm>
              <a:off x="8051774" y="1807701"/>
              <a:ext cx="442028" cy="476025"/>
            </a:xfrm>
            <a:prstGeom prst="rect">
              <a:avLst/>
            </a:prstGeom>
            <a:noFill/>
            <a:ln>
              <a:noFill/>
            </a:ln>
          </p:spPr>
        </p:pic>
        <p:pic>
          <p:nvPicPr>
            <p:cNvPr id="142" name="Google Shape;142;p23"/>
            <p:cNvPicPr preferRelativeResize="0"/>
            <p:nvPr/>
          </p:nvPicPr>
          <p:blipFill>
            <a:blip r:embed="rId4">
              <a:alphaModFix/>
            </a:blip>
            <a:stretch>
              <a:fillRect/>
            </a:stretch>
          </p:blipFill>
          <p:spPr>
            <a:xfrm>
              <a:off x="8025150" y="3462900"/>
              <a:ext cx="495875" cy="476803"/>
            </a:xfrm>
            <a:prstGeom prst="rect">
              <a:avLst/>
            </a:prstGeom>
            <a:noFill/>
            <a:ln>
              <a:noFill/>
            </a:ln>
          </p:spPr>
        </p:pic>
        <p:sp>
          <p:nvSpPr>
            <p:cNvPr id="143" name="Google Shape;143;p23"/>
            <p:cNvSpPr txBox="1"/>
            <p:nvPr/>
          </p:nvSpPr>
          <p:spPr>
            <a:xfrm>
              <a:off x="7973388" y="1407500"/>
              <a:ext cx="5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B9E1F8"/>
                  </a:solidFill>
                  <a:latin typeface="Times New Roman"/>
                  <a:ea typeface="Times New Roman"/>
                  <a:cs typeface="Times New Roman"/>
                  <a:sym typeface="Times New Roman"/>
                </a:rPr>
                <a:t>S3</a:t>
              </a:r>
              <a:endParaRPr>
                <a:solidFill>
                  <a:srgbClr val="B9E1F8"/>
                </a:solidFill>
                <a:latin typeface="Times New Roman"/>
                <a:ea typeface="Times New Roman"/>
                <a:cs typeface="Times New Roman"/>
                <a:sym typeface="Times New Roman"/>
              </a:endParaRPr>
            </a:p>
          </p:txBody>
        </p:sp>
        <p:sp>
          <p:nvSpPr>
            <p:cNvPr id="144" name="Google Shape;144;p23"/>
            <p:cNvSpPr txBox="1"/>
            <p:nvPr/>
          </p:nvSpPr>
          <p:spPr>
            <a:xfrm>
              <a:off x="7973375" y="3062700"/>
              <a:ext cx="5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B9E1F8"/>
                  </a:solidFill>
                  <a:latin typeface="Times New Roman"/>
                  <a:ea typeface="Times New Roman"/>
                  <a:cs typeface="Times New Roman"/>
                  <a:sym typeface="Times New Roman"/>
                </a:rPr>
                <a:t>RDS</a:t>
              </a:r>
              <a:endParaRPr>
                <a:solidFill>
                  <a:srgbClr val="B9E1F8"/>
                </a:solidFill>
                <a:latin typeface="Times New Roman"/>
                <a:ea typeface="Times New Roman"/>
                <a:cs typeface="Times New Roman"/>
                <a:sym typeface="Times New Roman"/>
              </a:endParaRPr>
            </a:p>
          </p:txBody>
        </p:sp>
      </p:grpSp>
      <p:grpSp>
        <p:nvGrpSpPr>
          <p:cNvPr id="145" name="Google Shape;145;p23"/>
          <p:cNvGrpSpPr/>
          <p:nvPr/>
        </p:nvGrpSpPr>
        <p:grpSpPr>
          <a:xfrm>
            <a:off x="7250338" y="823350"/>
            <a:ext cx="1010700" cy="3726386"/>
            <a:chOff x="6558425" y="815575"/>
            <a:chExt cx="1010700" cy="3726386"/>
          </a:xfrm>
        </p:grpSpPr>
        <p:pic>
          <p:nvPicPr>
            <p:cNvPr id="146" name="Google Shape;146;p23"/>
            <p:cNvPicPr preferRelativeResize="0"/>
            <p:nvPr/>
          </p:nvPicPr>
          <p:blipFill>
            <a:blip r:embed="rId5">
              <a:alphaModFix/>
            </a:blip>
            <a:stretch>
              <a:fillRect/>
            </a:stretch>
          </p:blipFill>
          <p:spPr>
            <a:xfrm>
              <a:off x="6822692" y="2628051"/>
              <a:ext cx="482156" cy="476025"/>
            </a:xfrm>
            <a:prstGeom prst="rect">
              <a:avLst/>
            </a:prstGeom>
            <a:noFill/>
            <a:ln>
              <a:noFill/>
            </a:ln>
          </p:spPr>
        </p:pic>
        <p:pic>
          <p:nvPicPr>
            <p:cNvPr descr="Icon&#10;&#10;Description automatically generated" id="147" name="Google Shape;147;p23"/>
            <p:cNvPicPr preferRelativeResize="0"/>
            <p:nvPr/>
          </p:nvPicPr>
          <p:blipFill rotWithShape="1">
            <a:blip r:embed="rId6">
              <a:alphaModFix/>
            </a:blip>
            <a:srcRect b="0" l="0" r="0" t="0"/>
            <a:stretch/>
          </p:blipFill>
          <p:spPr>
            <a:xfrm>
              <a:off x="6789626" y="1215775"/>
              <a:ext cx="495877" cy="476025"/>
            </a:xfrm>
            <a:prstGeom prst="rect">
              <a:avLst/>
            </a:prstGeom>
            <a:noFill/>
            <a:ln>
              <a:noFill/>
            </a:ln>
          </p:spPr>
        </p:pic>
        <p:pic>
          <p:nvPicPr>
            <p:cNvPr descr="Icon&#10;&#10;Description automatically generated" id="148" name="Google Shape;148;p23"/>
            <p:cNvPicPr preferRelativeResize="0"/>
            <p:nvPr/>
          </p:nvPicPr>
          <p:blipFill rotWithShape="1">
            <a:blip r:embed="rId7">
              <a:alphaModFix/>
            </a:blip>
            <a:srcRect b="0" l="0" r="0" t="0"/>
            <a:stretch/>
          </p:blipFill>
          <p:spPr>
            <a:xfrm>
              <a:off x="6822700" y="4096723"/>
              <a:ext cx="482150" cy="445237"/>
            </a:xfrm>
            <a:prstGeom prst="rect">
              <a:avLst/>
            </a:prstGeom>
            <a:noFill/>
            <a:ln>
              <a:noFill/>
            </a:ln>
          </p:spPr>
        </p:pic>
        <p:sp>
          <p:nvSpPr>
            <p:cNvPr id="149" name="Google Shape;149;p23"/>
            <p:cNvSpPr txBox="1"/>
            <p:nvPr/>
          </p:nvSpPr>
          <p:spPr>
            <a:xfrm>
              <a:off x="6738163" y="815575"/>
              <a:ext cx="5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B9E1F8"/>
                  </a:solidFill>
                  <a:latin typeface="Times New Roman"/>
                  <a:ea typeface="Times New Roman"/>
                  <a:cs typeface="Times New Roman"/>
                  <a:sym typeface="Times New Roman"/>
                </a:rPr>
                <a:t>VPC</a:t>
              </a:r>
              <a:endParaRPr>
                <a:solidFill>
                  <a:srgbClr val="B9E1F8"/>
                </a:solidFill>
                <a:latin typeface="Times New Roman"/>
                <a:ea typeface="Times New Roman"/>
                <a:cs typeface="Times New Roman"/>
                <a:sym typeface="Times New Roman"/>
              </a:endParaRPr>
            </a:p>
          </p:txBody>
        </p:sp>
        <p:sp>
          <p:nvSpPr>
            <p:cNvPr id="150" name="Google Shape;150;p23"/>
            <p:cNvSpPr txBox="1"/>
            <p:nvPr/>
          </p:nvSpPr>
          <p:spPr>
            <a:xfrm>
              <a:off x="6764363" y="2227850"/>
              <a:ext cx="5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B9E1F8"/>
                  </a:solidFill>
                  <a:latin typeface="Times New Roman"/>
                  <a:ea typeface="Times New Roman"/>
                  <a:cs typeface="Times New Roman"/>
                  <a:sym typeface="Times New Roman"/>
                </a:rPr>
                <a:t>EC2</a:t>
              </a:r>
              <a:endParaRPr>
                <a:solidFill>
                  <a:srgbClr val="B9E1F8"/>
                </a:solidFill>
                <a:latin typeface="Times New Roman"/>
                <a:ea typeface="Times New Roman"/>
                <a:cs typeface="Times New Roman"/>
                <a:sym typeface="Times New Roman"/>
              </a:endParaRPr>
            </a:p>
          </p:txBody>
        </p:sp>
        <p:sp>
          <p:nvSpPr>
            <p:cNvPr id="151" name="Google Shape;151;p23"/>
            <p:cNvSpPr txBox="1"/>
            <p:nvPr/>
          </p:nvSpPr>
          <p:spPr>
            <a:xfrm>
              <a:off x="6558425" y="3696525"/>
              <a:ext cx="10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B9E1F8"/>
                  </a:solidFill>
                  <a:latin typeface="Times New Roman"/>
                  <a:ea typeface="Times New Roman"/>
                  <a:cs typeface="Times New Roman"/>
                  <a:sym typeface="Times New Roman"/>
                </a:rPr>
                <a:t>Sagemaker</a:t>
              </a:r>
              <a:endParaRPr>
                <a:solidFill>
                  <a:srgbClr val="B9E1F8"/>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t>Cloud Architecture- Data in S3 </a:t>
            </a:r>
            <a:endParaRPr sz="2800"/>
          </a:p>
        </p:txBody>
      </p:sp>
      <p:pic>
        <p:nvPicPr>
          <p:cNvPr id="158" name="Google Shape;158;p24"/>
          <p:cNvPicPr preferRelativeResize="0"/>
          <p:nvPr/>
        </p:nvPicPr>
        <p:blipFill>
          <a:blip r:embed="rId3">
            <a:alphaModFix/>
          </a:blip>
          <a:stretch>
            <a:fillRect/>
          </a:stretch>
        </p:blipFill>
        <p:spPr>
          <a:xfrm>
            <a:off x="616750" y="900274"/>
            <a:ext cx="7641075" cy="361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t>Cloud Architecture- ETL Process</a:t>
            </a:r>
            <a:endParaRPr sz="2800"/>
          </a:p>
          <a:p>
            <a:pPr indent="0" lvl="0" marL="0" rtl="0" algn="l">
              <a:spcBef>
                <a:spcPts val="0"/>
              </a:spcBef>
              <a:spcAft>
                <a:spcPts val="0"/>
              </a:spcAft>
              <a:buClr>
                <a:schemeClr val="dk1"/>
              </a:buClr>
              <a:buSzPts val="1100"/>
              <a:buFont typeface="Arial"/>
              <a:buNone/>
            </a:pPr>
            <a:r>
              <a:t/>
            </a:r>
            <a:endParaRPr sz="2800"/>
          </a:p>
        </p:txBody>
      </p:sp>
      <p:grpSp>
        <p:nvGrpSpPr>
          <p:cNvPr id="165" name="Google Shape;165;p25"/>
          <p:cNvGrpSpPr/>
          <p:nvPr/>
        </p:nvGrpSpPr>
        <p:grpSpPr>
          <a:xfrm>
            <a:off x="158350" y="1372948"/>
            <a:ext cx="8884400" cy="3248977"/>
            <a:chOff x="158350" y="1063373"/>
            <a:chExt cx="8884400" cy="3248977"/>
          </a:xfrm>
        </p:grpSpPr>
        <p:pic>
          <p:nvPicPr>
            <p:cNvPr id="166" name="Google Shape;166;p25"/>
            <p:cNvPicPr preferRelativeResize="0"/>
            <p:nvPr/>
          </p:nvPicPr>
          <p:blipFill rotWithShape="1">
            <a:blip r:embed="rId3">
              <a:alphaModFix/>
            </a:blip>
            <a:srcRect b="21253" l="0" r="11870" t="0"/>
            <a:stretch/>
          </p:blipFill>
          <p:spPr>
            <a:xfrm>
              <a:off x="158350" y="1882525"/>
              <a:ext cx="8884400" cy="2429825"/>
            </a:xfrm>
            <a:prstGeom prst="rect">
              <a:avLst/>
            </a:prstGeom>
            <a:noFill/>
            <a:ln>
              <a:noFill/>
            </a:ln>
          </p:spPr>
        </p:pic>
        <p:pic>
          <p:nvPicPr>
            <p:cNvPr id="167" name="Google Shape;167;p25"/>
            <p:cNvPicPr preferRelativeResize="0"/>
            <p:nvPr/>
          </p:nvPicPr>
          <p:blipFill>
            <a:blip r:embed="rId4">
              <a:alphaModFix/>
            </a:blip>
            <a:stretch>
              <a:fillRect/>
            </a:stretch>
          </p:blipFill>
          <p:spPr>
            <a:xfrm>
              <a:off x="158350" y="1063373"/>
              <a:ext cx="8884400" cy="740367"/>
            </a:xfrm>
            <a:prstGeom prst="rect">
              <a:avLst/>
            </a:prstGeom>
            <a:noFill/>
            <a:ln>
              <a:noFill/>
            </a:ln>
          </p:spPr>
        </p:pic>
        <p:sp>
          <p:nvSpPr>
            <p:cNvPr id="168" name="Google Shape;168;p25"/>
            <p:cNvSpPr/>
            <p:nvPr/>
          </p:nvSpPr>
          <p:spPr>
            <a:xfrm>
              <a:off x="196575" y="1256300"/>
              <a:ext cx="5316000" cy="17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190625" y="1631350"/>
              <a:ext cx="815700" cy="17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178700" y="2184975"/>
              <a:ext cx="735600" cy="12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5"/>
          <p:cNvSpPr txBox="1"/>
          <p:nvPr/>
        </p:nvSpPr>
        <p:spPr>
          <a:xfrm>
            <a:off x="482325" y="905050"/>
            <a:ext cx="35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From S3 to EC2 to RDS DB</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